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44"/>
  </p:notesMasterIdLst>
  <p:sldIdLst>
    <p:sldId id="256" r:id="rId3"/>
    <p:sldId id="259" r:id="rId4"/>
    <p:sldId id="260" r:id="rId5"/>
    <p:sldId id="323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400" r:id="rId67"/>
    <p:sldId id="401" r:id="rId68"/>
    <p:sldId id="402" r:id="rId69"/>
    <p:sldId id="403" r:id="rId70"/>
    <p:sldId id="404" r:id="rId71"/>
    <p:sldId id="405" r:id="rId72"/>
    <p:sldId id="406" r:id="rId73"/>
    <p:sldId id="407" r:id="rId74"/>
    <p:sldId id="408" r:id="rId75"/>
    <p:sldId id="409" r:id="rId76"/>
    <p:sldId id="410" r:id="rId77"/>
    <p:sldId id="411" r:id="rId78"/>
    <p:sldId id="412" r:id="rId79"/>
    <p:sldId id="413" r:id="rId80"/>
    <p:sldId id="414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27" r:id="rId94"/>
    <p:sldId id="428" r:id="rId95"/>
    <p:sldId id="429" r:id="rId96"/>
    <p:sldId id="430" r:id="rId97"/>
    <p:sldId id="431" r:id="rId98"/>
    <p:sldId id="432" r:id="rId99"/>
    <p:sldId id="433" r:id="rId100"/>
    <p:sldId id="434" r:id="rId101"/>
    <p:sldId id="435" r:id="rId102"/>
    <p:sldId id="436" r:id="rId103"/>
    <p:sldId id="437" r:id="rId104"/>
    <p:sldId id="438" r:id="rId105"/>
    <p:sldId id="439" r:id="rId106"/>
    <p:sldId id="440" r:id="rId107"/>
    <p:sldId id="441" r:id="rId108"/>
    <p:sldId id="442" r:id="rId109"/>
    <p:sldId id="443" r:id="rId110"/>
    <p:sldId id="444" r:id="rId111"/>
    <p:sldId id="445" r:id="rId112"/>
    <p:sldId id="446" r:id="rId113"/>
    <p:sldId id="447" r:id="rId114"/>
    <p:sldId id="448" r:id="rId115"/>
    <p:sldId id="449" r:id="rId116"/>
    <p:sldId id="450" r:id="rId117"/>
    <p:sldId id="451" r:id="rId118"/>
    <p:sldId id="452" r:id="rId119"/>
    <p:sldId id="453" r:id="rId120"/>
    <p:sldId id="454" r:id="rId121"/>
    <p:sldId id="455" r:id="rId122"/>
    <p:sldId id="456" r:id="rId123"/>
    <p:sldId id="457" r:id="rId124"/>
    <p:sldId id="458" r:id="rId125"/>
    <p:sldId id="459" r:id="rId126"/>
    <p:sldId id="460" r:id="rId127"/>
    <p:sldId id="461" r:id="rId128"/>
    <p:sldId id="462" r:id="rId129"/>
    <p:sldId id="463" r:id="rId130"/>
    <p:sldId id="464" r:id="rId131"/>
    <p:sldId id="465" r:id="rId132"/>
    <p:sldId id="466" r:id="rId133"/>
    <p:sldId id="467" r:id="rId134"/>
    <p:sldId id="468" r:id="rId135"/>
    <p:sldId id="469" r:id="rId136"/>
    <p:sldId id="470" r:id="rId137"/>
    <p:sldId id="471" r:id="rId138"/>
    <p:sldId id="472" r:id="rId139"/>
    <p:sldId id="473" r:id="rId140"/>
    <p:sldId id="474" r:id="rId141"/>
    <p:sldId id="476" r:id="rId142"/>
    <p:sldId id="399" r:id="rId1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4E8"/>
    <a:srgbClr val="008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7895" autoAdjust="0"/>
  </p:normalViewPr>
  <p:slideViewPr>
    <p:cSldViewPr>
      <p:cViewPr>
        <p:scale>
          <a:sx n="80" d="100"/>
          <a:sy n="80" d="100"/>
        </p:scale>
        <p:origin x="-10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E8D3-0E2B-43BE-8330-B3BDFC865D40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0130-98A1-4670-8509-D509D82C65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0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angle joints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1200" dirty="0" smtClean="0"/>
              <a:t>breccia zone” – </a:t>
            </a:r>
            <a:r>
              <a:rPr lang="en-US" sz="1200" dirty="0" err="1" smtClean="0"/>
              <a:t>parece</a:t>
            </a:r>
            <a:r>
              <a:rPr lang="en-US" sz="1200" dirty="0" smtClean="0"/>
              <a:t> </a:t>
            </a:r>
            <a:r>
              <a:rPr lang="en-US" sz="1200" dirty="0" err="1" smtClean="0"/>
              <a:t>que</a:t>
            </a:r>
            <a:r>
              <a:rPr lang="en-US" sz="1200" dirty="0" smtClean="0"/>
              <a:t> o </a:t>
            </a:r>
            <a:r>
              <a:rPr lang="en-US" sz="1200" dirty="0" err="1" smtClean="0"/>
              <a:t>inglês</a:t>
            </a:r>
            <a:r>
              <a:rPr lang="en-US" sz="1200" dirty="0" smtClean="0"/>
              <a:t> </a:t>
            </a:r>
            <a:r>
              <a:rPr lang="en-US" sz="1200" dirty="0" err="1" smtClean="0"/>
              <a:t>vem</a:t>
            </a:r>
            <a:r>
              <a:rPr lang="en-US" sz="1200" dirty="0" smtClean="0"/>
              <a:t> do </a:t>
            </a:r>
            <a:r>
              <a:rPr lang="en-US" sz="1200" dirty="0" err="1" smtClean="0"/>
              <a:t>italiano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tem o </a:t>
            </a:r>
            <a:r>
              <a:rPr lang="en-US" sz="1200" baseline="0" dirty="0" err="1" smtClean="0"/>
              <a:t>mesmo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sentido</a:t>
            </a:r>
            <a:r>
              <a:rPr lang="en-US" sz="1200" baseline="0" dirty="0" smtClean="0"/>
              <a:t> de “</a:t>
            </a:r>
            <a:r>
              <a:rPr lang="en-US" sz="1200" baseline="0" dirty="0" err="1" smtClean="0"/>
              <a:t>brecha</a:t>
            </a:r>
            <a:r>
              <a:rPr lang="en-US" sz="1200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r>
              <a:rPr lang="en-US" sz="1200" dirty="0" smtClean="0"/>
              <a:t>low angle joint planes = </a:t>
            </a:r>
            <a:r>
              <a:rPr lang="pt-BR" sz="1200" dirty="0" smtClean="0">
                <a:solidFill>
                  <a:srgbClr val="0070C0"/>
                </a:solidFill>
              </a:rPr>
              <a:t>planos de juntas de baixo ângulo</a:t>
            </a:r>
            <a:r>
              <a:rPr lang="pt-BR" sz="1200" dirty="0" smtClean="0"/>
              <a:t> ?</a:t>
            </a:r>
            <a:endParaRPr lang="en-US" sz="1200" dirty="0" smtClean="0"/>
          </a:p>
          <a:p>
            <a:pPr defTabSz="898615">
              <a:defRPr/>
            </a:pPr>
            <a:r>
              <a:rPr lang="en-US" sz="1200" dirty="0" smtClean="0"/>
              <a:t>Benches = </a:t>
            </a:r>
            <a:r>
              <a:rPr lang="en-US" sz="1200" dirty="0" err="1" smtClean="0"/>
              <a:t>bancadas</a:t>
            </a:r>
            <a:r>
              <a:rPr lang="en-US" sz="120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a </a:t>
            </a:r>
            <a:r>
              <a:rPr lang="en-US" dirty="0" err="1" smtClean="0"/>
              <a:t>única</a:t>
            </a:r>
            <a:r>
              <a:rPr lang="en-US" dirty="0" smtClean="0"/>
              <a:t> </a:t>
            </a:r>
            <a:r>
              <a:rPr lang="en-US" dirty="0" err="1" smtClean="0"/>
              <a:t>transparência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coloquei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nota do </a:t>
            </a:r>
            <a:r>
              <a:rPr lang="en-US" baseline="0" dirty="0" err="1" smtClean="0"/>
              <a:t>tradutor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04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trench = “</a:t>
            </a:r>
            <a:r>
              <a:rPr lang="en-US" dirty="0" err="1" smtClean="0"/>
              <a:t>trincheira-chave</a:t>
            </a:r>
            <a:r>
              <a:rPr lang="en-US" dirty="0" smtClean="0"/>
              <a:t>” ???</a:t>
            </a:r>
          </a:p>
          <a:p>
            <a:r>
              <a:rPr lang="en-US" dirty="0" err="1" smtClean="0"/>
              <a:t>Acho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ocorre</a:t>
            </a:r>
            <a:r>
              <a:rPr lang="en-US" baseline="0" dirty="0" smtClean="0"/>
              <a:t> no Google </a:t>
            </a:r>
            <a:r>
              <a:rPr lang="en-US" baseline="0" dirty="0" err="1" smtClean="0"/>
              <a:t>neste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contexto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Só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Inês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73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898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a three-row grout curtain = </a:t>
            </a:r>
            <a:r>
              <a:rPr lang="en-US" sz="2400" dirty="0" err="1" smtClean="0"/>
              <a:t>em</a:t>
            </a:r>
            <a:r>
              <a:rPr lang="en-US" sz="2400" baseline="0" dirty="0" smtClean="0"/>
              <a:t> 3 </a:t>
            </a:r>
            <a:r>
              <a:rPr lang="en-US" sz="2400" baseline="0" dirty="0" err="1" smtClean="0"/>
              <a:t>fileiras</a:t>
            </a:r>
            <a:r>
              <a:rPr lang="en-US" sz="2400" baseline="0" dirty="0" smtClean="0"/>
              <a:t>?</a:t>
            </a:r>
            <a:endParaRPr lang="en-US" sz="2400" dirty="0" smtClean="0"/>
          </a:p>
          <a:p>
            <a:pPr defTabSz="89861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Usei</a:t>
            </a:r>
            <a:r>
              <a:rPr lang="en-US" baseline="0" dirty="0" smtClean="0"/>
              <a:t> USBR no </a:t>
            </a:r>
            <a:r>
              <a:rPr lang="en-US" baseline="0" dirty="0" err="1" smtClean="0"/>
              <a:t>texto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o Bureau of Reclamations. É </a:t>
            </a:r>
            <a:r>
              <a:rPr lang="en-US" baseline="0" dirty="0" err="1" smtClean="0"/>
              <a:t>fácil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localizar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substituir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todas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ocorrências</a:t>
            </a:r>
            <a:r>
              <a:rPr lang="en-US" baseline="0" dirty="0" smtClean="0"/>
              <a:t>, se </a:t>
            </a:r>
            <a:r>
              <a:rPr lang="en-US" baseline="0" dirty="0" err="1" smtClean="0"/>
              <a:t>tiver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convenção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melhor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3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tenho</a:t>
            </a:r>
            <a:r>
              <a:rPr lang="en-US" dirty="0" smtClean="0"/>
              <a:t> </a:t>
            </a:r>
            <a:r>
              <a:rPr lang="en-US" dirty="0" err="1" smtClean="0"/>
              <a:t>certeza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termos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destacados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tabelas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“dry of optimum” = </a:t>
            </a:r>
            <a:r>
              <a:rPr lang="pt-BR" sz="1200" b="1" dirty="0" smtClean="0">
                <a:solidFill>
                  <a:srgbClr val="0070C0"/>
                </a:solidFill>
              </a:rPr>
              <a:t>abaixo da umidade ótima 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Backfill =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reaterro</a:t>
            </a:r>
            <a:r>
              <a:rPr lang="en-US" baseline="0" dirty="0" smtClean="0"/>
              <a:t> ??? (It’s in the glossary, but just to check with </a:t>
            </a:r>
            <a:r>
              <a:rPr lang="en-US" baseline="0" dirty="0" err="1" smtClean="0"/>
              <a:t>Inês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“earthwork construction” --- </a:t>
            </a:r>
            <a:r>
              <a:rPr lang="en-US" dirty="0" err="1" smtClean="0"/>
              <a:t>acho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é </a:t>
            </a:r>
            <a:r>
              <a:rPr lang="en-US" dirty="0" err="1" smtClean="0"/>
              <a:t>mais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terraplanagem</a:t>
            </a:r>
            <a:r>
              <a:rPr lang="en-US" dirty="0" smtClean="0"/>
              <a:t>, né?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3403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31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Slush grouting –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deduzi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seria</a:t>
            </a:r>
            <a:r>
              <a:rPr lang="en-US" dirty="0" smtClean="0"/>
              <a:t> “</a:t>
            </a:r>
            <a:r>
              <a:rPr lang="en-US" dirty="0" err="1" smtClean="0"/>
              <a:t>injeção</a:t>
            </a:r>
            <a:r>
              <a:rPr lang="en-US" dirty="0" smtClean="0"/>
              <a:t> de </a:t>
            </a:r>
            <a:r>
              <a:rPr lang="en-US" dirty="0" err="1" smtClean="0"/>
              <a:t>calda</a:t>
            </a:r>
            <a:r>
              <a:rPr lang="en-US" dirty="0" smtClean="0"/>
              <a:t>” mas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tenho</a:t>
            </a:r>
            <a:r>
              <a:rPr lang="en-US" dirty="0" smtClean="0"/>
              <a:t> </a:t>
            </a:r>
            <a:r>
              <a:rPr lang="en-US" dirty="0" err="1" smtClean="0"/>
              <a:t>certeza</a:t>
            </a:r>
            <a:r>
              <a:rPr lang="en-US" dirty="0" smtClean="0"/>
              <a:t>.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achei</a:t>
            </a:r>
            <a:r>
              <a:rPr lang="en-US" dirty="0" smtClean="0"/>
              <a:t> no Google. Na </a:t>
            </a:r>
            <a:r>
              <a:rPr lang="en-US" dirty="0" err="1" smtClean="0"/>
              <a:t>verdade</a:t>
            </a:r>
            <a:r>
              <a:rPr lang="en-US" dirty="0" smtClean="0"/>
              <a:t>, </a:t>
            </a:r>
            <a:r>
              <a:rPr lang="en-US" dirty="0" err="1" smtClean="0"/>
              <a:t>representa</a:t>
            </a:r>
            <a:r>
              <a:rPr lang="en-US" dirty="0" smtClean="0"/>
              <a:t> </a:t>
            </a:r>
            <a:r>
              <a:rPr lang="en-US" dirty="0" err="1" smtClean="0"/>
              <a:t>derramar</a:t>
            </a:r>
            <a:r>
              <a:rPr lang="en-US" dirty="0" smtClean="0"/>
              <a:t>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concreto</a:t>
            </a:r>
            <a:r>
              <a:rPr lang="en-US" baseline="0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injetá</a:t>
            </a:r>
            <a:r>
              <a:rPr lang="en-US" dirty="0" smtClean="0"/>
              <a:t>-lo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jato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Parece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7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calda</a:t>
            </a:r>
            <a:r>
              <a:rPr lang="en-US" dirty="0" smtClean="0"/>
              <a:t> é </a:t>
            </a:r>
            <a:r>
              <a:rPr lang="en-US" dirty="0" err="1" smtClean="0"/>
              <a:t>mesmo</a:t>
            </a:r>
            <a:r>
              <a:rPr lang="en-US" dirty="0" smtClean="0"/>
              <a:t> o </a:t>
            </a:r>
            <a:r>
              <a:rPr lang="en-US" dirty="0" err="1" smtClean="0"/>
              <a:t>termo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“slush”?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r>
              <a:rPr lang="en-US" dirty="0" err="1" smtClean="0"/>
              <a:t>Achei</a:t>
            </a:r>
            <a:r>
              <a:rPr lang="en-US" dirty="0" smtClean="0"/>
              <a:t> um </a:t>
            </a:r>
            <a:r>
              <a:rPr lang="en-US" dirty="0" err="1" smtClean="0"/>
              <a:t>sentido</a:t>
            </a:r>
            <a:r>
              <a:rPr lang="en-US" dirty="0" smtClean="0"/>
              <a:t> de lift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parece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camada</a:t>
            </a:r>
            <a:r>
              <a:rPr lang="en-US" dirty="0" smtClean="0"/>
              <a:t>. </a:t>
            </a:r>
            <a:r>
              <a:rPr lang="en-US" dirty="0" err="1" smtClean="0"/>
              <a:t>Será</a:t>
            </a:r>
            <a:r>
              <a:rPr lang="en-US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378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“Grout cap” – </a:t>
            </a:r>
            <a:r>
              <a:rPr lang="en-US" dirty="0" err="1" smtClean="0"/>
              <a:t>pesquisei</a:t>
            </a:r>
            <a:r>
              <a:rPr lang="en-US" dirty="0" smtClean="0"/>
              <a:t>, mas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tive</a:t>
            </a:r>
            <a:r>
              <a:rPr lang="en-US" dirty="0" smtClean="0"/>
              <a:t> </a:t>
            </a:r>
            <a:r>
              <a:rPr lang="en-US" dirty="0" err="1" smtClean="0"/>
              <a:t>certeza</a:t>
            </a:r>
            <a:r>
              <a:rPr lang="en-US" baseline="0" dirty="0" smtClean="0"/>
              <a:t> se é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topo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injeções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usam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30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Overhangs = </a:t>
            </a:r>
            <a:r>
              <a:rPr lang="en-US" dirty="0" err="1" smtClean="0"/>
              <a:t>saliências</a:t>
            </a:r>
            <a:r>
              <a:rPr lang="en-US" baseline="0" dirty="0" smtClean="0"/>
              <a:t> (double-check)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746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04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Cuttoff</a:t>
            </a:r>
            <a:r>
              <a:rPr lang="en-US" baseline="0" dirty="0" smtClean="0"/>
              <a:t> channel  -- </a:t>
            </a:r>
            <a:r>
              <a:rPr lang="en-US" baseline="0" dirty="0" err="1" smtClean="0"/>
              <a:t>imagino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seja</a:t>
            </a:r>
            <a:r>
              <a:rPr lang="en-US" baseline="0" dirty="0" smtClean="0"/>
              <a:t> “canal de </a:t>
            </a:r>
            <a:r>
              <a:rPr lang="en-US" baseline="0" dirty="0" err="1" smtClean="0"/>
              <a:t>vedação</a:t>
            </a:r>
            <a:r>
              <a:rPr lang="en-US" baseline="0" dirty="0" smtClean="0"/>
              <a:t>”, mas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achei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especificamente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371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229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32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469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741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5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608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049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256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05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87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a tal da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groin</a:t>
            </a:r>
            <a:r>
              <a:rPr lang="pt-BR" baseline="0" dirty="0" smtClean="0"/>
              <a:t>, que não é virilha.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712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Hole</a:t>
            </a:r>
            <a:r>
              <a:rPr lang="pt-BR" dirty="0" smtClean="0"/>
              <a:t> – é buraco mesmo, neste contexto??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221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Aquilo não é mais um buraco, é um furo mesmo.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65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10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26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75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826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81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575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6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10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542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Keyway</a:t>
            </a:r>
            <a:r>
              <a:rPr lang="pt-BR" dirty="0" smtClean="0"/>
              <a:t> = chaveta, segundo glossário</a:t>
            </a:r>
            <a:r>
              <a:rPr lang="pt-BR" baseline="0" dirty="0" smtClean="0"/>
              <a:t> da CBDB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78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94CB1-FE4C-4D8E-B066-1ED734FAE9A8}" type="slidenum">
              <a:rPr lang="en-US"/>
              <a:pPr/>
              <a:t>107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597400" cy="34480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26245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Ponding</a:t>
            </a:r>
            <a:r>
              <a:rPr lang="pt-BR" dirty="0" smtClean="0"/>
              <a:t> </a:t>
            </a:r>
            <a:r>
              <a:rPr lang="pt-BR" dirty="0" err="1" smtClean="0"/>
              <a:t>Tests</a:t>
            </a:r>
            <a:r>
              <a:rPr lang="pt-BR" dirty="0" smtClean="0"/>
              <a:t> – (eu chutei)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025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Wet</a:t>
            </a:r>
            <a:r>
              <a:rPr lang="pt-BR" dirty="0" smtClean="0"/>
              <a:t> </a:t>
            </a:r>
            <a:r>
              <a:rPr lang="pt-BR" dirty="0" err="1" smtClean="0"/>
              <a:t>Seam</a:t>
            </a:r>
            <a:r>
              <a:rPr lang="pt-BR" dirty="0" smtClean="0"/>
              <a:t>.</a:t>
            </a:r>
            <a:r>
              <a:rPr lang="pt-BR" baseline="0" dirty="0" smtClean="0"/>
              <a:t> Não encontro isso em português. É pura suposição, por analogia com veio de ouro, de carvão, etc. É importante neste contexto, das hipóteses para explicar a falha.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80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Windblown</a:t>
            </a:r>
            <a:r>
              <a:rPr lang="pt-BR" baseline="0" dirty="0" smtClean="0"/>
              <a:t> – parece que o termo técnico usado em português (achei na Wikipédia) é esse “</a:t>
            </a:r>
            <a:r>
              <a:rPr lang="pt-BR" baseline="0" dirty="0" err="1" smtClean="0"/>
              <a:t>loess</a:t>
            </a:r>
            <a:r>
              <a:rPr lang="pt-BR" baseline="0" dirty="0" smtClean="0"/>
              <a:t>” que vem do alemão e quer dizer “</a:t>
            </a:r>
            <a:r>
              <a:rPr lang="pt-BR" baseline="0" dirty="0" err="1" smtClean="0"/>
              <a:t>loose</a:t>
            </a:r>
            <a:r>
              <a:rPr lang="pt-BR" baseline="0" dirty="0" smtClean="0"/>
              <a:t>”, ou solto.</a:t>
            </a:r>
          </a:p>
          <a:p>
            <a:r>
              <a:rPr lang="pt-BR" baseline="0" dirty="0" err="1" smtClean="0"/>
              <a:t>Good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double-check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erodible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brittle</a:t>
            </a:r>
            <a:r>
              <a:rPr lang="pt-BR" baseline="0" dirty="0" smtClean="0"/>
              <a:t>, neste contexto.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66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SOD pode ser </a:t>
            </a:r>
            <a:r>
              <a:rPr lang="pt-BR" dirty="0" err="1" smtClean="0"/>
              <a:t>Soil</a:t>
            </a:r>
            <a:r>
              <a:rPr lang="pt-BR" dirty="0" smtClean="0"/>
              <a:t> </a:t>
            </a:r>
            <a:r>
              <a:rPr lang="pt-BR" dirty="0" err="1" smtClean="0"/>
              <a:t>Oxidant</a:t>
            </a:r>
            <a:r>
              <a:rPr lang="pt-BR" dirty="0" smtClean="0"/>
              <a:t> </a:t>
            </a:r>
            <a:r>
              <a:rPr lang="pt-BR" dirty="0" err="1" smtClean="0"/>
              <a:t>Demand</a:t>
            </a:r>
            <a:r>
              <a:rPr lang="pt-BR" dirty="0" smtClean="0"/>
              <a:t> </a:t>
            </a:r>
            <a:r>
              <a:rPr lang="pt-BR" dirty="0" smtClean="0">
                <a:sym typeface="Wingdings" pitchFamily="2" charset="2"/>
              </a:rPr>
              <a:t></a:t>
            </a:r>
            <a:r>
              <a:rPr lang="pt-BR" dirty="0" smtClean="0"/>
              <a:t>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Demanda de Oxidante do Solo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(21 resultados no Google)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Hubris</a:t>
            </a:r>
            <a:r>
              <a:rPr lang="pt-BR" dirty="0" smtClean="0"/>
              <a:t> = “na base da ousadia” ?    Você pode ter uma ideia</a:t>
            </a:r>
            <a:r>
              <a:rPr lang="pt-BR" baseline="0" dirty="0" smtClean="0"/>
              <a:t> melhor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131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737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0130-98A1-4670-8509-D509D82C6558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5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1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61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428C-3E89-4C9E-9D21-3838124266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2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200" y="3448050"/>
            <a:ext cx="5257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" name="Picture 3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1676400"/>
            <a:ext cx="4114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962400"/>
            <a:ext cx="419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3810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B.Paul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8534400" cy="1524000"/>
          </a:xfrm>
        </p:spPr>
        <p:txBody>
          <a:bodyPr anchor="t" anchorCtr="0">
            <a:normAutofit/>
          </a:bodyPr>
          <a:lstStyle/>
          <a:p>
            <a:r>
              <a:rPr lang="en-US" dirty="0" smtClean="0"/>
              <a:t>RUPTURA DA BARRAGEM TETON:</a:t>
            </a:r>
            <a:br>
              <a:rPr lang="en-US" dirty="0" smtClean="0"/>
            </a:br>
            <a:r>
              <a:rPr lang="en-US" dirty="0" smtClean="0"/>
              <a:t>LIÇÕES APRENDIDAS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1828800"/>
            <a:ext cx="46482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Dave Paul, P.E.</a:t>
            </a:r>
          </a:p>
          <a:p>
            <a:r>
              <a:rPr lang="en-US" sz="1600" dirty="0" err="1"/>
              <a:t>Chefe</a:t>
            </a:r>
            <a:r>
              <a:rPr lang="en-US" sz="1600" dirty="0"/>
              <a:t>, </a:t>
            </a:r>
            <a:r>
              <a:rPr lang="en-US" sz="1600" dirty="0" err="1"/>
              <a:t>Engenharia</a:t>
            </a:r>
            <a:r>
              <a:rPr lang="en-US" sz="1600" dirty="0"/>
              <a:t> Civil</a:t>
            </a:r>
          </a:p>
          <a:p>
            <a:r>
              <a:rPr lang="en-US" sz="1600" dirty="0"/>
              <a:t>US Army Corps of Engineers</a:t>
            </a:r>
          </a:p>
          <a:p>
            <a:r>
              <a:rPr lang="en-US" sz="1600" dirty="0"/>
              <a:t>Centro de </a:t>
            </a:r>
            <a:r>
              <a:rPr lang="en-US" sz="1600" dirty="0" err="1"/>
              <a:t>Gerenciamento</a:t>
            </a:r>
            <a:r>
              <a:rPr lang="en-US" sz="1600" dirty="0"/>
              <a:t> de </a:t>
            </a:r>
            <a:r>
              <a:rPr lang="en-US" sz="1600" dirty="0" err="1"/>
              <a:t>Riscos</a:t>
            </a:r>
            <a:r>
              <a:rPr lang="en-US" sz="1600" dirty="0"/>
              <a:t>   </a:t>
            </a:r>
          </a:p>
          <a:p>
            <a:r>
              <a:rPr lang="en-US" sz="1600" dirty="0">
                <a:hlinkClick r:id="rId2"/>
              </a:rPr>
              <a:t>David.B.Paul@usace.army.mil</a:t>
            </a:r>
            <a:endParaRPr lang="en-US" sz="16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 err="1"/>
              <a:t>Oficina</a:t>
            </a:r>
            <a:r>
              <a:rPr lang="en-US" sz="1400" dirty="0"/>
              <a:t> </a:t>
            </a:r>
            <a:r>
              <a:rPr lang="en-US" sz="1400" dirty="0" err="1"/>
              <a:t>sobre</a:t>
            </a:r>
            <a:r>
              <a:rPr lang="en-US" sz="1400" dirty="0"/>
              <a:t> </a:t>
            </a:r>
            <a:r>
              <a:rPr lang="en-US" sz="1400" dirty="0" err="1"/>
              <a:t>Segurança</a:t>
            </a:r>
            <a:r>
              <a:rPr lang="en-US" sz="1400" dirty="0"/>
              <a:t> de </a:t>
            </a:r>
            <a:r>
              <a:rPr lang="en-US" sz="1400" dirty="0" err="1"/>
              <a:t>Barragens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Brasília, </a:t>
            </a:r>
            <a:r>
              <a:rPr lang="en-US" sz="1400" dirty="0" err="1"/>
              <a:t>Brasil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20-24 </a:t>
            </a:r>
            <a:r>
              <a:rPr lang="en-US" sz="1400" dirty="0" err="1"/>
              <a:t>maio</a:t>
            </a:r>
            <a:r>
              <a:rPr lang="en-US" sz="1400" dirty="0"/>
              <a:t>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9545" y="0"/>
            <a:ext cx="8229600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Basalto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82920" y="847300"/>
            <a:ext cx="8361536" cy="2734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Fica debaixo do aluvião à esquerda do canal, mas não à direita.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Exposto na fundação  da usina hidrelétrica e em vários outros afloramentos.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Acredita-se que a fonte do fluxo de basalto fique na boca do Cânion do </a:t>
            </a:r>
            <a:r>
              <a:rPr lang="pt-BR" sz="2400" dirty="0" err="1" smtClean="0"/>
              <a:t>Teton</a:t>
            </a:r>
            <a:r>
              <a:rPr lang="pt-BR" sz="2400" dirty="0" smtClean="0"/>
              <a:t> (à jusante), e que este fluiu a montante por cima de uma fina camada de aluvião que reveste o piso da garganta até aproximadamente 1.525m de elevação.</a:t>
            </a:r>
            <a:endParaRPr lang="pt-BR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680263"/>
            <a:ext cx="3349997" cy="317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539460" y="3505201"/>
            <a:ext cx="540414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pt-BR" sz="2200" b="0" dirty="0" smtClean="0">
                <a:solidFill>
                  <a:schemeClr val="tx1"/>
                </a:solidFill>
              </a:rPr>
              <a:t>O rio depois erodiu o basalto à direita, mas permaneceu à margem esquerda.</a:t>
            </a:r>
            <a:endParaRPr lang="pt-BR" sz="2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3-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769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4267200" y="4038600"/>
            <a:ext cx="4724400" cy="138499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Desastre com barragem enterrou na lama o nome do USBR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51538"/>
            <a:ext cx="9144000" cy="906462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latin typeface="Bradley Hand ITC" pitchFamily="66" charset="0"/>
              </a:rPr>
              <a:t>Procura</a:t>
            </a:r>
            <a:r>
              <a:rPr lang="en-US" sz="3200" b="1" dirty="0" smtClean="0">
                <a:latin typeface="Bradley Hand ITC" pitchFamily="66" charset="0"/>
              </a:rPr>
              <a:t>-se: </a:t>
            </a:r>
            <a:r>
              <a:rPr lang="en-US" sz="3200" b="1" dirty="0" err="1" smtClean="0">
                <a:latin typeface="Bradley Hand ITC" pitchFamily="66" charset="0"/>
              </a:rPr>
              <a:t>Engenheiro</a:t>
            </a:r>
            <a:r>
              <a:rPr lang="en-US" sz="3200" b="1" dirty="0" smtClean="0">
                <a:latin typeface="Bradley Hand ITC" pitchFamily="66" charset="0"/>
              </a:rPr>
              <a:t> de </a:t>
            </a:r>
            <a:r>
              <a:rPr lang="en-US" sz="3200" b="1" dirty="0" err="1" smtClean="0">
                <a:latin typeface="Bradley Hand ITC" pitchFamily="66" charset="0"/>
              </a:rPr>
              <a:t>Barragem</a:t>
            </a:r>
            <a:r>
              <a:rPr lang="en-US" sz="3200" b="1" dirty="0" smtClean="0">
                <a:latin typeface="Bradley Hand ITC" pitchFamily="66" charset="0"/>
              </a:rPr>
              <a:t>.</a:t>
            </a:r>
            <a:br>
              <a:rPr lang="en-US" sz="3200" b="1" dirty="0" smtClean="0">
                <a:latin typeface="Bradley Hand ITC" pitchFamily="66" charset="0"/>
              </a:rPr>
            </a:br>
            <a:r>
              <a:rPr lang="en-US" sz="3200" b="1" dirty="0" smtClean="0">
                <a:latin typeface="Bradley Hand ITC" pitchFamily="66" charset="0"/>
              </a:rPr>
              <a:t> Vivo </a:t>
            </a:r>
            <a:r>
              <a:rPr lang="en-US" sz="3200" b="1" dirty="0" err="1" smtClean="0">
                <a:latin typeface="Bradley Hand ITC" pitchFamily="66" charset="0"/>
              </a:rPr>
              <a:t>ou</a:t>
            </a:r>
            <a:r>
              <a:rPr lang="en-US" sz="3200" b="1" dirty="0" smtClean="0">
                <a:latin typeface="Bradley Hand ITC" pitchFamily="66" charset="0"/>
              </a:rPr>
              <a:t> </a:t>
            </a:r>
            <a:r>
              <a:rPr lang="en-US" sz="3200" b="1" dirty="0" err="1" smtClean="0">
                <a:latin typeface="Bradley Hand ITC" pitchFamily="66" charset="0"/>
              </a:rPr>
              <a:t>Morto</a:t>
            </a:r>
            <a:r>
              <a:rPr lang="en-US" sz="3200" b="1" dirty="0" smtClean="0">
                <a:latin typeface="Bradley Hand ITC" pitchFamily="66" charset="0"/>
              </a:rPr>
              <a:t>.</a:t>
            </a:r>
          </a:p>
        </p:txBody>
      </p:sp>
      <p:pic>
        <p:nvPicPr>
          <p:cNvPr id="76803" name="Picture 3" descr="3-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524000" y="3657600"/>
            <a:ext cx="1447800" cy="1938992"/>
          </a:xfrm>
          <a:prstGeom prst="rect">
            <a:avLst/>
          </a:prstGeom>
          <a:solidFill>
            <a:schemeClr val="bg2">
              <a:lumMod val="40000"/>
              <a:lumOff val="6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</a:rPr>
              <a:t>Cartaz no jardim de uma casa destruída em </a:t>
            </a:r>
            <a:r>
              <a:rPr lang="pt-BR" sz="2000" b="1" dirty="0" err="1" smtClean="0">
                <a:solidFill>
                  <a:srgbClr val="C00000"/>
                </a:solidFill>
              </a:rPr>
              <a:t>Rexburg</a:t>
            </a:r>
            <a:endParaRPr lang="pt-BR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Investigações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perícia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7827" name="Picture 3" descr="3-12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543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Restos</a:t>
            </a:r>
            <a:r>
              <a:rPr lang="en-US" sz="3600" b="1" i="1" dirty="0" smtClean="0">
                <a:solidFill>
                  <a:schemeClr val="tx1"/>
                </a:solidFill>
              </a:rPr>
              <a:t>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Ombreira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Direita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8851" name="Picture 3" descr="3-1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6400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8458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chemeClr val="tx1"/>
                </a:solidFill>
              </a:rPr>
              <a:t>Testes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perícia</a:t>
            </a:r>
            <a:r>
              <a:rPr lang="en-US" sz="3200" b="1" i="1" dirty="0" smtClean="0">
                <a:solidFill>
                  <a:schemeClr val="tx1"/>
                </a:solidFill>
              </a:rPr>
              <a:t> “SPT”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Penetração</a:t>
            </a:r>
            <a:endParaRPr lang="en-US" sz="3200" b="1" i="1" dirty="0" smtClean="0">
              <a:solidFill>
                <a:schemeClr val="tx1"/>
              </a:solidFill>
            </a:endParaRPr>
          </a:p>
        </p:txBody>
      </p:sp>
      <p:pic>
        <p:nvPicPr>
          <p:cNvPr id="79875" name="Picture 3" descr="3-12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799"/>
            <a:ext cx="7086600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Amostra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Bloco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80899" name="Picture 3" descr="3-12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6858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410200"/>
            <a:ext cx="89916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Investigações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perícia</a:t>
            </a:r>
            <a:r>
              <a:rPr lang="en-US" sz="3600" b="1" i="1" dirty="0" smtClean="0">
                <a:solidFill>
                  <a:schemeClr val="tx1"/>
                </a:solidFill>
              </a:rPr>
              <a:t>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Chaveta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81923" name="Picture 3" descr="3-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0"/>
            <a:ext cx="89916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   </a:t>
            </a:r>
            <a:r>
              <a:rPr lang="en-US" sz="3600" b="1" i="1" dirty="0" err="1" smtClean="0">
                <a:solidFill>
                  <a:schemeClr val="tx1"/>
                </a:solidFill>
              </a:rPr>
              <a:t>Escavação</a:t>
            </a:r>
            <a:r>
              <a:rPr lang="en-US" sz="3600" b="1" i="1" dirty="0" smtClean="0">
                <a:solidFill>
                  <a:schemeClr val="tx1"/>
                </a:solidFill>
              </a:rPr>
              <a:t> Manual </a:t>
            </a:r>
            <a:r>
              <a:rPr lang="en-US" sz="3600" b="1" i="1" dirty="0" err="1" smtClean="0">
                <a:solidFill>
                  <a:schemeClr val="tx1"/>
                </a:solidFill>
              </a:rPr>
              <a:t>na</a:t>
            </a:r>
            <a:r>
              <a:rPr lang="en-US" sz="3600" b="1" i="1" dirty="0" smtClean="0">
                <a:solidFill>
                  <a:schemeClr val="tx1"/>
                </a:solidFill>
              </a:rPr>
              <a:t> Rocha</a:t>
            </a:r>
          </a:p>
        </p:txBody>
      </p:sp>
      <p:pic>
        <p:nvPicPr>
          <p:cNvPr id="82947" name="Picture 3" descr="3-12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1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365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Mapeamento</a:t>
            </a:r>
            <a:r>
              <a:rPr lang="en-US" sz="3600" b="1" i="1" dirty="0" smtClean="0">
                <a:solidFill>
                  <a:schemeClr val="tx1"/>
                </a:solidFill>
              </a:rPr>
              <a:t/>
            </a:r>
            <a:br>
              <a:rPr lang="en-US" sz="3600" b="1" i="1" dirty="0" smtClean="0">
                <a:solidFill>
                  <a:schemeClr val="tx1"/>
                </a:solidFill>
              </a:rPr>
            </a:br>
            <a:r>
              <a:rPr lang="en-US" sz="3600" b="1" i="1" dirty="0" smtClean="0">
                <a:solidFill>
                  <a:schemeClr val="tx1"/>
                </a:solidFill>
              </a:rPr>
              <a:t>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perícia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83971" name="Picture 3" descr="3-16-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1752600"/>
            <a:ext cx="3581401" cy="1981200"/>
          </a:xfrm>
        </p:spPr>
        <p:txBody>
          <a:bodyPr anchor="t" anchorCtr="0"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Junta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Injetada</a:t>
            </a:r>
            <a:r>
              <a:rPr lang="en-US" sz="3600" b="1" i="1" dirty="0" smtClean="0">
                <a:solidFill>
                  <a:schemeClr val="tx1"/>
                </a:solidFill>
              </a:rPr>
              <a:t/>
            </a:r>
            <a:br>
              <a:rPr lang="en-US" sz="3600" b="1" i="1" dirty="0" smtClean="0">
                <a:solidFill>
                  <a:schemeClr val="tx1"/>
                </a:solidFill>
              </a:rPr>
            </a:br>
            <a:r>
              <a:rPr lang="en-US" sz="3600" b="1" i="1" dirty="0">
                <a:solidFill>
                  <a:schemeClr val="tx1"/>
                </a:solidFill>
              </a:rPr>
              <a:t/>
            </a:r>
            <a:br>
              <a:rPr lang="en-US" sz="3600" b="1" i="1" dirty="0">
                <a:solidFill>
                  <a:schemeClr val="tx1"/>
                </a:solidFill>
              </a:rPr>
            </a:br>
            <a:r>
              <a:rPr lang="en-US" sz="3600" b="1" i="1" dirty="0" smtClean="0">
                <a:solidFill>
                  <a:schemeClr val="tx1"/>
                </a:solidFill>
              </a:rPr>
              <a:t>15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 1976</a:t>
            </a:r>
          </a:p>
        </p:txBody>
      </p:sp>
      <p:pic>
        <p:nvPicPr>
          <p:cNvPr id="84995" name="Picture 3" descr="3-16-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69" y="0"/>
            <a:ext cx="82296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pt-BR" dirty="0" smtClean="0"/>
              <a:t>Investigações Geológicas</a:t>
            </a:r>
            <a:endParaRPr lang="pt-BR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832946"/>
            <a:ext cx="3799317" cy="55678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Programa de sondagem da fundação (muitas fases e furos ~ 6.100 m)</a:t>
            </a:r>
          </a:p>
          <a:p>
            <a:r>
              <a:rPr lang="pt-BR" dirty="0" smtClean="0"/>
              <a:t>Mapeamento geológico</a:t>
            </a:r>
          </a:p>
          <a:p>
            <a:r>
              <a:rPr lang="pt-BR" dirty="0" smtClean="0"/>
              <a:t>Testes de bombeamento</a:t>
            </a:r>
          </a:p>
          <a:p>
            <a:r>
              <a:rPr lang="pt-BR" dirty="0" smtClean="0"/>
              <a:t>Observação da água subterrânea</a:t>
            </a:r>
          </a:p>
          <a:p>
            <a:r>
              <a:rPr lang="pt-BR" dirty="0" smtClean="0"/>
              <a:t>Programa piloto de injeção, com seguimento para testes de pressão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3" descr="H:\COMMON\PN3600\Lyon\TetonDam\DamDesignComp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517" y="961900"/>
            <a:ext cx="4887483" cy="589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:\COMMON\PN3600\Lyon\TetonDam\DamDesign1a.gi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74" t="27065" r="50519" b="12293"/>
          <a:stretch/>
        </p:blipFill>
        <p:spPr bwMode="auto">
          <a:xfrm>
            <a:off x="5008459" y="961899"/>
            <a:ext cx="3581188" cy="5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1600"/>
            <a:ext cx="3886200" cy="1143000"/>
          </a:xfrm>
        </p:spPr>
        <p:txBody>
          <a:bodyPr anchor="t" anchorCtr="0"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Junta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Aberta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na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Fundação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86019" name="Picture 3" descr="3-16-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5400"/>
            <a:ext cx="3505200" cy="1143000"/>
          </a:xfrm>
        </p:spPr>
        <p:txBody>
          <a:bodyPr anchor="t" anchorCtr="0"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Testes de </a:t>
            </a:r>
            <a:r>
              <a:rPr lang="en-US" sz="3600" b="1" i="1" dirty="0" err="1" smtClean="0">
                <a:solidFill>
                  <a:srgbClr val="000000"/>
                </a:solidFill>
              </a:rPr>
              <a:t>Poço</a:t>
            </a:r>
            <a:r>
              <a:rPr lang="en-US" sz="3600" b="1" i="1" dirty="0" smtClean="0">
                <a:solidFill>
                  <a:srgbClr val="000000"/>
                </a:solidFill>
              </a:rPr>
              <a:t/>
            </a:r>
            <a:br>
              <a:rPr lang="en-US" sz="3600" b="1" i="1" dirty="0" smtClean="0">
                <a:solidFill>
                  <a:srgbClr val="000000"/>
                </a:solidFill>
              </a:rPr>
            </a:br>
            <a:r>
              <a:rPr lang="en-US" sz="3600" b="1" i="1" dirty="0" smtClean="0">
                <a:solidFill>
                  <a:srgbClr val="000000"/>
                </a:solidFill>
              </a:rPr>
              <a:t>(</a:t>
            </a:r>
            <a:r>
              <a:rPr lang="en-US" sz="3600" b="1" i="1" dirty="0" smtClean="0">
                <a:solidFill>
                  <a:schemeClr val="tx1"/>
                </a:solidFill>
              </a:rPr>
              <a:t>Ponding Tests)</a:t>
            </a:r>
            <a:endParaRPr lang="en-US" sz="3600" b="1" i="1" dirty="0" smtClean="0">
              <a:solidFill>
                <a:srgbClr val="000000"/>
              </a:solidFill>
            </a:endParaRPr>
          </a:p>
        </p:txBody>
      </p:sp>
      <p:pic>
        <p:nvPicPr>
          <p:cNvPr id="87043" name="Picture 3" descr="3-16-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5300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Chaveta</a:t>
            </a:r>
            <a:r>
              <a:rPr lang="en-US" sz="3600" b="1" i="1" dirty="0" smtClean="0">
                <a:solidFill>
                  <a:schemeClr val="tx1"/>
                </a:solidFill>
              </a:rPr>
              <a:t>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Ombreira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Direita</a:t>
            </a:r>
            <a:r>
              <a:rPr lang="en-US" sz="3600" b="1" i="1" dirty="0" smtClean="0">
                <a:solidFill>
                  <a:schemeClr val="tx1"/>
                </a:solidFill>
              </a:rPr>
              <a:t/>
            </a:r>
            <a:br>
              <a:rPr lang="en-US" sz="3600" b="1" i="1" dirty="0" smtClean="0">
                <a:solidFill>
                  <a:schemeClr val="tx1"/>
                </a:solidFill>
              </a:rPr>
            </a:br>
            <a:r>
              <a:rPr lang="en-US" sz="3600" b="1" i="1" dirty="0" smtClean="0">
                <a:solidFill>
                  <a:schemeClr val="tx1"/>
                </a:solidFill>
              </a:rPr>
              <a:t>29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outubro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88067" name="Picture 3" descr="3-16-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1"/>
            <a:ext cx="8763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Perfurando</a:t>
            </a:r>
            <a:r>
              <a:rPr lang="en-US" sz="3600" b="1" i="1" dirty="0" smtClean="0">
                <a:solidFill>
                  <a:schemeClr val="tx1"/>
                </a:solidFill>
              </a:rPr>
              <a:t> Cortina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Injeção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89091" name="Picture 3" descr="3-16-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58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Sondagem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perícia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90115" name="Picture 3" descr="3-16-1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780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i="1" dirty="0" smtClean="0">
                <a:solidFill>
                  <a:schemeClr val="tx1"/>
                </a:solidFill>
              </a:rPr>
              <a:t>Veio Úmido</a:t>
            </a:r>
          </a:p>
        </p:txBody>
      </p:sp>
      <p:pic>
        <p:nvPicPr>
          <p:cNvPr id="91139" name="Picture 3" descr="3-9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867400"/>
            <a:ext cx="7391400" cy="685800"/>
          </a:xfrm>
        </p:spPr>
        <p:txBody>
          <a:bodyPr anchor="t" anchorCtr="0">
            <a:normAutofit/>
          </a:bodyPr>
          <a:lstStyle/>
          <a:p>
            <a:pPr eaLnBrk="1" hangingPunct="1">
              <a:defRPr/>
            </a:pPr>
            <a:r>
              <a:rPr lang="en-US" sz="2400" b="1" i="1" dirty="0" err="1" smtClean="0">
                <a:solidFill>
                  <a:schemeClr val="tx1"/>
                </a:solidFill>
              </a:rPr>
              <a:t>Veio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Úmido</a:t>
            </a:r>
            <a:r>
              <a:rPr lang="en-US" sz="2400" b="1" i="1" dirty="0" smtClean="0">
                <a:solidFill>
                  <a:schemeClr val="tx1"/>
                </a:solidFill>
              </a:rPr>
              <a:t>, Elev. 1.560, 17 de </a:t>
            </a:r>
            <a:r>
              <a:rPr lang="en-US" sz="2400" b="1" i="1" dirty="0" err="1" smtClean="0">
                <a:solidFill>
                  <a:schemeClr val="tx1"/>
                </a:solidFill>
              </a:rPr>
              <a:t>outubro</a:t>
            </a:r>
            <a:r>
              <a:rPr lang="en-US" sz="2400" b="1" i="1" dirty="0" smtClean="0">
                <a:solidFill>
                  <a:schemeClr val="tx1"/>
                </a:solidFill>
              </a:rPr>
              <a:t>, 1977</a:t>
            </a:r>
          </a:p>
        </p:txBody>
      </p:sp>
      <p:pic>
        <p:nvPicPr>
          <p:cNvPr id="92163" name="Picture 3" descr="3-16-1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9356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err="1" smtClean="0">
                <a:solidFill>
                  <a:schemeClr val="tx1"/>
                </a:solidFill>
              </a:rPr>
              <a:t>Sondagem</a:t>
            </a:r>
            <a:r>
              <a:rPr lang="en-US" sz="3200" b="1" i="1" dirty="0" smtClean="0">
                <a:solidFill>
                  <a:schemeClr val="tx1"/>
                </a:solidFill>
              </a:rPr>
              <a:t> do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Veio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Úmido</a:t>
            </a:r>
            <a:r>
              <a:rPr lang="en-US" sz="3200" b="1" i="1" dirty="0" smtClean="0">
                <a:solidFill>
                  <a:schemeClr val="tx1"/>
                </a:solidFill>
              </a:rPr>
              <a:t> de Dennison</a:t>
            </a:r>
            <a:br>
              <a:rPr lang="en-US" sz="3200" b="1" i="1" dirty="0" smtClean="0">
                <a:solidFill>
                  <a:schemeClr val="tx1"/>
                </a:solidFill>
              </a:rPr>
            </a:br>
            <a:r>
              <a:rPr lang="en-US" sz="3200" b="1" i="1" dirty="0" smtClean="0">
                <a:solidFill>
                  <a:schemeClr val="tx1"/>
                </a:solidFill>
              </a:rPr>
              <a:t>Sta. 24 + 50, 14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outubro</a:t>
            </a:r>
            <a:r>
              <a:rPr lang="en-US" sz="3200" b="1" i="1" dirty="0" smtClean="0">
                <a:solidFill>
                  <a:schemeClr val="tx1"/>
                </a:solidFill>
              </a:rPr>
              <a:t>, 1977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93187" name="Picture 3" descr="3-16-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7705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43370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Mapeamento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Fratura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94211" name="Picture 3" descr="3-16-1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050" y="0"/>
            <a:ext cx="480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Documentação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Fratura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95235" name="Picture 3" descr="3-16-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69" y="0"/>
            <a:ext cx="8229600" cy="99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pt-BR" dirty="0"/>
              <a:t>Investigações Geológicas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29200"/>
            <a:ext cx="9144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err="1" smtClean="0">
                <a:solidFill>
                  <a:schemeClr val="tx1"/>
                </a:solidFill>
              </a:rPr>
              <a:t>Pesquisa</a:t>
            </a:r>
            <a:r>
              <a:rPr lang="en-US" sz="3200" b="1" i="1" dirty="0" smtClean="0">
                <a:solidFill>
                  <a:schemeClr val="tx1"/>
                </a:solidFill>
              </a:rPr>
              <a:t>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Perícia</a:t>
            </a:r>
            <a:r>
              <a:rPr lang="en-US" sz="3200" b="1" i="1" dirty="0" smtClean="0">
                <a:solidFill>
                  <a:schemeClr val="tx1"/>
                </a:solidFill>
              </a:rPr>
              <a:t> da </a:t>
            </a:r>
            <a:r>
              <a:rPr lang="en-US" sz="3200" b="1" i="1" dirty="0" err="1" smtClean="0">
                <a:solidFill>
                  <a:schemeClr val="tx1"/>
                </a:solidFill>
              </a:rPr>
              <a:t>Ombreira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Esquerda</a:t>
            </a:r>
            <a:r>
              <a:rPr lang="en-US" sz="3200" b="1" i="1" dirty="0" smtClean="0">
                <a:solidFill>
                  <a:schemeClr val="tx1"/>
                </a:solidFill>
              </a:rPr>
              <a:t/>
            </a:r>
            <a:br>
              <a:rPr lang="en-US" sz="3200" b="1" i="1" dirty="0" smtClean="0">
                <a:solidFill>
                  <a:schemeClr val="tx1"/>
                </a:solidFill>
              </a:rPr>
            </a:br>
            <a:r>
              <a:rPr lang="en-US" sz="3200" b="1" i="1" dirty="0" smtClean="0">
                <a:solidFill>
                  <a:schemeClr val="tx1"/>
                </a:solidFill>
              </a:rPr>
              <a:t>Elev. 1.582 m. -  24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agosto</a:t>
            </a:r>
            <a:r>
              <a:rPr lang="en-US" sz="3200" b="1" i="1" dirty="0" smtClean="0">
                <a:solidFill>
                  <a:schemeClr val="tx1"/>
                </a:solidFill>
              </a:rPr>
              <a:t>, 1977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96259" name="Picture 3" descr="3-16-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10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5105400"/>
          </a:xfrm>
        </p:spPr>
        <p:txBody>
          <a:bodyPr anchor="t" anchorCtr="0">
            <a:noAutofit/>
          </a:bodyPr>
          <a:lstStyle/>
          <a:p>
            <a:pPr eaLnBrk="1" hangingPunct="1">
              <a:defRPr/>
            </a:pPr>
            <a:r>
              <a:rPr lang="pt-BR" b="1" i="1" dirty="0" smtClean="0">
                <a:solidFill>
                  <a:schemeClr val="tx1"/>
                </a:solidFill>
              </a:rPr>
              <a:t>A causa fundamental da ruptura pode ser vista como uma combinação de fatores geológicos e decisões de projeto que, em seu conjunto, permitiram que a ruptura acontecesse.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u="sng" dirty="0" smtClean="0">
                <a:solidFill>
                  <a:schemeClr val="tx1"/>
                </a:solidFill>
              </a:rPr>
              <a:t>FATORES GEOLÓGICOS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b="1" i="1" dirty="0" smtClean="0"/>
              <a:t>Muitas juntas abertas na rocha da ombreira</a:t>
            </a:r>
          </a:p>
          <a:p>
            <a:pPr eaLnBrk="1" hangingPunct="1">
              <a:defRPr/>
            </a:pPr>
            <a:r>
              <a:rPr lang="pt-BR" sz="3600" b="1" i="1" dirty="0" smtClean="0"/>
              <a:t>Escassez de material mais adequado para a zona </a:t>
            </a:r>
            <a:r>
              <a:rPr lang="pt-BR" sz="3600" b="1" i="1" dirty="0" smtClean="0">
                <a:solidFill>
                  <a:srgbClr val="000000"/>
                </a:solidFill>
              </a:rPr>
              <a:t>impermeável da barragem do que solos </a:t>
            </a:r>
            <a:r>
              <a:rPr lang="pt-BR" sz="3600" b="1" i="1" dirty="0" smtClean="0">
                <a:solidFill>
                  <a:srgbClr val="00B0F0"/>
                </a:solidFill>
              </a:rPr>
              <a:t> </a:t>
            </a:r>
            <a:r>
              <a:rPr lang="pt-BR" sz="3600" b="1" i="1" dirty="0" smtClean="0"/>
              <a:t>altamente </a:t>
            </a:r>
            <a:r>
              <a:rPr lang="pt-BR" sz="3600" b="1" i="1" dirty="0" err="1" smtClean="0">
                <a:solidFill>
                  <a:srgbClr val="000000"/>
                </a:solidFill>
              </a:rPr>
              <a:t>erodíveis</a:t>
            </a:r>
            <a:r>
              <a:rPr lang="pt-BR" sz="3600" b="1" i="1" dirty="0" smtClean="0">
                <a:solidFill>
                  <a:srgbClr val="000000"/>
                </a:solidFill>
              </a:rPr>
              <a:t> e quebradiços.</a:t>
            </a:r>
            <a:endParaRPr lang="pt-BR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i="1" u="sng" dirty="0" smtClean="0">
                <a:solidFill>
                  <a:schemeClr val="tx1"/>
                </a:solidFill>
              </a:rPr>
              <a:t>DECISÕES DE PROJETO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 dirty="0" smtClean="0"/>
              <a:t>Total dependência do controle da </a:t>
            </a:r>
            <a:r>
              <a:rPr lang="pt-BR" b="1" i="1" dirty="0" smtClean="0">
                <a:solidFill>
                  <a:srgbClr val="000000"/>
                </a:solidFill>
              </a:rPr>
              <a:t>infiltração a uma combinação de profundas trincheiras de vedação  preenchidas com solos </a:t>
            </a:r>
            <a:r>
              <a:rPr lang="pt-BR" b="1" i="1" dirty="0" smtClean="0"/>
              <a:t> e a cortina de injeção.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i="1" dirty="0" smtClean="0"/>
              <a:t>A seleção de uma configuração geométrica para </a:t>
            </a:r>
            <a:r>
              <a:rPr lang="pt-BR" b="1" i="1" dirty="0" smtClean="0">
                <a:solidFill>
                  <a:srgbClr val="000000"/>
                </a:solidFill>
              </a:rPr>
              <a:t>a trincheira de vedação </a:t>
            </a:r>
            <a:r>
              <a:rPr lang="pt-BR" b="1" i="1" dirty="0" smtClean="0"/>
              <a:t>que favorecia o arqueamento, fraturamento e fraturamento hidráulica do </a:t>
            </a:r>
            <a:r>
              <a:rPr lang="pt-BR" b="1" i="1" dirty="0" err="1" smtClean="0"/>
              <a:t>reaterro</a:t>
            </a:r>
            <a:r>
              <a:rPr lang="pt-BR" b="1" i="1" dirty="0" smtClean="0"/>
              <a:t> quebradiço e </a:t>
            </a:r>
            <a:r>
              <a:rPr lang="pt-BR" b="1" i="1" dirty="0" err="1" smtClean="0"/>
              <a:t>erodível</a:t>
            </a:r>
            <a:r>
              <a:rPr lang="pt-BR" b="1" i="1" dirty="0" smtClean="0"/>
              <a:t>.</a:t>
            </a:r>
            <a:endParaRPr lang="pt-BR" b="1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 u="sng" dirty="0">
                <a:solidFill>
                  <a:schemeClr val="tx1"/>
                </a:solidFill>
              </a:rPr>
              <a:t>DECISÕES DE </a:t>
            </a:r>
            <a:r>
              <a:rPr lang="en-US" sz="4000" b="1" i="1" u="sng" dirty="0" smtClean="0">
                <a:solidFill>
                  <a:schemeClr val="tx1"/>
                </a:solidFill>
              </a:rPr>
              <a:t>PROJETO, CONT.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pt-BR" b="1" i="1" dirty="0" smtClean="0">
                <a:solidFill>
                  <a:srgbClr val="000000"/>
                </a:solidFill>
              </a:rPr>
              <a:t>Dependência na compactação especial do material impermeável como proteção única contra a erosão tubular e erosão do material ao longo e para dentro das juntas abertas, a não ser em algumas juntas maiores na face das ombreiras a jusante da trincheira de vedação</a:t>
            </a:r>
            <a:r>
              <a:rPr lang="pt-BR" b="1" i="1" dirty="0" smtClean="0"/>
              <a:t>, onde foi usado preenchimento de concreto.</a:t>
            </a:r>
            <a:endParaRPr 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5052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pt-BR" b="1" i="1" dirty="0" smtClean="0"/>
              <a:t>Previsão insuficiente para a coleta e a descarga segura de infiltrações ou vazamentos, que aconteceriam inevitavelmente através da rocha da fundação e dos sistemas de vedação.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i="1" u="sng" kern="0" smtClean="0">
                <a:solidFill>
                  <a:schemeClr val="tx1"/>
                </a:solidFill>
              </a:rPr>
              <a:t>DECISÕES DE PROJETO, CONT.</a:t>
            </a:r>
            <a:endParaRPr lang="en-US" sz="4000" b="1" i="1" u="sng" kern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3429000"/>
          </a:xfrm>
        </p:spPr>
        <p:txBody>
          <a:bodyPr anchor="t" anchorCtr="0">
            <a:normAutofit/>
          </a:bodyPr>
          <a:lstStyle/>
          <a:p>
            <a:pPr eaLnBrk="1" hangingPunct="1">
              <a:defRPr/>
            </a:pPr>
            <a:r>
              <a:rPr lang="pt-BR" sz="5400" b="1" i="1" dirty="0" smtClean="0">
                <a:solidFill>
                  <a:schemeClr val="tx1"/>
                </a:solidFill>
              </a:rPr>
              <a:t>POSSÍVEIS MECANISMOS DE </a:t>
            </a:r>
            <a:r>
              <a:rPr lang="pt-BR" sz="5400" b="1" i="1" u="sng" dirty="0" smtClean="0">
                <a:solidFill>
                  <a:schemeClr val="tx1"/>
                </a:solidFill>
              </a:rPr>
              <a:t>DESENCADEAMENTO DA RUPTURA</a:t>
            </a:r>
            <a:endParaRPr lang="pt-BR" b="1" i="1" u="sng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91000"/>
            <a:ext cx="9144000" cy="213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b="1" i="1" smtClean="0">
                <a:solidFill>
                  <a:schemeClr val="tx1"/>
                </a:solidFill>
              </a:rPr>
              <a:t>Provável caminho da água nas primeiras etapas do vazamento</a:t>
            </a:r>
          </a:p>
        </p:txBody>
      </p:sp>
      <p:pic>
        <p:nvPicPr>
          <p:cNvPr id="103427" name="Picture 3" descr="PathofWa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i="1" dirty="0">
                <a:solidFill>
                  <a:schemeClr val="tx1"/>
                </a:solidFill>
              </a:rPr>
              <a:t>POSSÍVEIS </a:t>
            </a:r>
            <a:r>
              <a:rPr lang="pt-BR" sz="4000" b="1" i="1" dirty="0" smtClean="0">
                <a:solidFill>
                  <a:schemeClr val="tx1"/>
                </a:solidFill>
              </a:rPr>
              <a:t>MECANISMOS DESENCADEADORES </a:t>
            </a:r>
            <a:r>
              <a:rPr lang="pt-BR" sz="4000" b="1" i="1" u="sng" dirty="0" smtClean="0">
                <a:solidFill>
                  <a:schemeClr val="tx1"/>
                </a:solidFill>
              </a:rPr>
              <a:t>DA RUPTURA</a:t>
            </a:r>
            <a:endParaRPr lang="en-US" b="1" i="1" dirty="0" smtClean="0">
              <a:solidFill>
                <a:schemeClr val="tx1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458200" cy="4724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pt-BR" sz="2800" b="1" i="1" dirty="0" smtClean="0"/>
              <a:t>Infiltração por </a:t>
            </a:r>
            <a:r>
              <a:rPr lang="pt-BR" sz="2800" b="1" i="1" dirty="0" smtClean="0">
                <a:solidFill>
                  <a:srgbClr val="000000"/>
                </a:solidFill>
              </a:rPr>
              <a:t>baixo do </a:t>
            </a:r>
            <a:r>
              <a:rPr lang="pt-BR" sz="2800" b="1" dirty="0" smtClean="0">
                <a:solidFill>
                  <a:srgbClr val="000000"/>
                </a:solidFill>
              </a:rPr>
              <a:t>topo </a:t>
            </a:r>
            <a:r>
              <a:rPr lang="pt-BR" sz="2800" b="1" dirty="0">
                <a:solidFill>
                  <a:srgbClr val="000000"/>
                </a:solidFill>
              </a:rPr>
              <a:t>das injeções</a:t>
            </a:r>
            <a:r>
              <a:rPr lang="en-US" sz="2800" b="1" i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defRPr/>
            </a:pPr>
            <a:r>
              <a:rPr lang="pt-BR" sz="2800" b="1" i="1" dirty="0" smtClean="0">
                <a:solidFill>
                  <a:srgbClr val="000000"/>
                </a:solidFill>
              </a:rPr>
              <a:t>Erosão tubular por fissuras causadas pelo fraturamento hidráulico ou por assentamento diferencial.</a:t>
            </a:r>
          </a:p>
          <a:p>
            <a:pPr eaLnBrk="1" hangingPunct="1">
              <a:defRPr/>
            </a:pPr>
            <a:r>
              <a:rPr lang="pt-BR" sz="2800" b="1" i="1" dirty="0" smtClean="0">
                <a:solidFill>
                  <a:srgbClr val="000000"/>
                </a:solidFill>
              </a:rPr>
              <a:t>Separação hidráulica entre o enchimento da trincheira de vedação e a base da trincheira (juntas abertas).</a:t>
            </a:r>
          </a:p>
          <a:p>
            <a:pPr eaLnBrk="1" hangingPunct="1">
              <a:defRPr/>
            </a:pPr>
            <a:r>
              <a:rPr lang="pt-BR" sz="2800" b="1" i="1" dirty="0" smtClean="0">
                <a:solidFill>
                  <a:srgbClr val="000000"/>
                </a:solidFill>
              </a:rPr>
              <a:t>Infiltração através da trincheira de vedação (juntas abertas).</a:t>
            </a:r>
          </a:p>
          <a:p>
            <a:pPr eaLnBrk="1" hangingPunct="1">
              <a:defRPr/>
            </a:pPr>
            <a:r>
              <a:rPr lang="pt-BR" sz="2800" b="1" i="1" dirty="0" smtClean="0">
                <a:solidFill>
                  <a:srgbClr val="000000"/>
                </a:solidFill>
              </a:rPr>
              <a:t>Infiltração através do solo na base da trincheira</a:t>
            </a:r>
            <a:r>
              <a:rPr lang="pt-BR" sz="2800" b="1" i="1" dirty="0">
                <a:solidFill>
                  <a:srgbClr val="000000"/>
                </a:solidFill>
              </a:rPr>
              <a:t> </a:t>
            </a:r>
            <a:r>
              <a:rPr lang="pt-BR" sz="2800" b="1" i="1" dirty="0" smtClean="0">
                <a:solidFill>
                  <a:srgbClr val="000000"/>
                </a:solidFill>
              </a:rPr>
              <a:t>de vedação, causada por solapamento.</a:t>
            </a:r>
          </a:p>
          <a:p>
            <a:pPr eaLnBrk="1" hangingPunct="1">
              <a:defRPr/>
            </a:pPr>
            <a:r>
              <a:rPr lang="pt-BR" sz="2800" b="1" i="1" dirty="0" smtClean="0"/>
              <a:t>Desabamento de um veio seco no enchimento da trincheira.</a:t>
            </a:r>
          </a:p>
          <a:p>
            <a:pPr eaLnBrk="1" hangingPunct="1">
              <a:defRPr/>
            </a:pPr>
            <a:r>
              <a:rPr lang="pt-BR" sz="2800" b="1" i="1" dirty="0" smtClean="0"/>
              <a:t>Veio úmido (?).</a:t>
            </a:r>
          </a:p>
          <a:p>
            <a:pPr eaLnBrk="1" hangingPunct="1">
              <a:defRPr/>
            </a:pPr>
            <a:endParaRPr lang="en-US" sz="28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3-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371600" y="534511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Perfil no eixo da barragem, depois da falha.</a:t>
            </a:r>
            <a:endParaRPr lang="pt-BR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69" y="1"/>
            <a:ext cx="8229600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rmAutofit/>
          </a:bodyPr>
          <a:lstStyle/>
          <a:p>
            <a:r>
              <a:rPr lang="en-US" dirty="0" err="1" smtClean="0"/>
              <a:t>Tufo</a:t>
            </a:r>
            <a:r>
              <a:rPr lang="en-US" dirty="0" smtClean="0"/>
              <a:t> </a:t>
            </a:r>
            <a:r>
              <a:rPr lang="en-US" dirty="0" err="1" smtClean="0"/>
              <a:t>soldado</a:t>
            </a:r>
            <a:r>
              <a:rPr lang="en-US" dirty="0" smtClean="0"/>
              <a:t> de </a:t>
            </a:r>
            <a:r>
              <a:rPr lang="en-US" dirty="0" err="1" smtClean="0"/>
              <a:t>cinza</a:t>
            </a:r>
            <a:r>
              <a:rPr lang="en-US" dirty="0" smtClean="0"/>
              <a:t> </a:t>
            </a:r>
            <a:r>
              <a:rPr lang="en-US" dirty="0" err="1" smtClean="0"/>
              <a:t>vulcânica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817180"/>
            <a:ext cx="3902868" cy="55836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Unidade 1 (superior) – placas e lajes lenticulares e tabulares, a maioria com espessura de 5 a 15 cm; alguns até 46 cm.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Placas e lajes quase horizontais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Frestas entre placas de 0,6 a 5 cm, algumas preenchidas com </a:t>
            </a:r>
            <a:r>
              <a:rPr lang="pt-BR" sz="2400" dirty="0" err="1" smtClean="0"/>
              <a:t>caliche</a:t>
            </a:r>
            <a:r>
              <a:rPr lang="pt-BR" sz="2400" dirty="0" smtClean="0"/>
              <a:t> (carbonato de  e cálcio)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Poucas </a:t>
            </a:r>
            <a:r>
              <a:rPr lang="pt-BR" sz="2400" dirty="0" smtClean="0">
                <a:solidFill>
                  <a:srgbClr val="000000"/>
                </a:solidFill>
              </a:rPr>
              <a:t>juntas com ângulos muito abertos </a:t>
            </a:r>
            <a:endParaRPr lang="pt-BR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055" y="945931"/>
            <a:ext cx="5090456" cy="45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5227093" y="2156347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27092" y="4151195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4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3-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4489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304800" y="4572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Mecanismo conceitual de falha causada por infiltração por baixo do topo das injeções</a:t>
            </a:r>
            <a:endParaRPr lang="pt-BR" sz="2400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3962400" cy="44958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Vários</a:t>
            </a:r>
            <a:r>
              <a:rPr lang="en-US" dirty="0" smtClean="0"/>
              <a:t> </a:t>
            </a:r>
            <a:r>
              <a:rPr lang="en-US" dirty="0" err="1" smtClean="0"/>
              <a:t>mecanismos</a:t>
            </a:r>
            <a:r>
              <a:rPr lang="en-US" dirty="0" smtClean="0"/>
              <a:t> de </a:t>
            </a:r>
            <a:r>
              <a:rPr lang="en-US" dirty="0" err="1" smtClean="0"/>
              <a:t>erosão</a:t>
            </a:r>
            <a:endParaRPr lang="en-US" dirty="0" smtClean="0"/>
          </a:p>
        </p:txBody>
      </p:sp>
      <p:pic>
        <p:nvPicPr>
          <p:cNvPr id="107523" name="Picture 4" descr="Erosion scenario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0"/>
            <a:ext cx="394652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3886200" cy="4800600"/>
          </a:xfrm>
        </p:spPr>
        <p:txBody>
          <a:bodyPr/>
          <a:lstStyle/>
          <a:p>
            <a:pPr eaLnBrk="1" hangingPunct="1"/>
            <a:r>
              <a:rPr lang="pt-BR" dirty="0" smtClean="0"/>
              <a:t>Arqueamento de primeira</a:t>
            </a:r>
            <a:br>
              <a:rPr lang="pt-BR" dirty="0" smtClean="0"/>
            </a:br>
            <a:r>
              <a:rPr lang="pt-BR" dirty="0" smtClean="0"/>
              <a:t>e segunda ordem</a:t>
            </a:r>
          </a:p>
        </p:txBody>
      </p:sp>
      <p:pic>
        <p:nvPicPr>
          <p:cNvPr id="108547" name="Picture 4" descr="Erosion Scenario2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83063" y="0"/>
            <a:ext cx="4960937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21667"/>
            <a:ext cx="9144000" cy="1502933"/>
          </a:xfrm>
        </p:spPr>
        <p:txBody>
          <a:bodyPr/>
          <a:lstStyle/>
          <a:p>
            <a:pPr eaLnBrk="1" hangingPunct="1"/>
            <a:r>
              <a:rPr lang="pt-BR" sz="4000" b="1" i="1" dirty="0" smtClean="0">
                <a:solidFill>
                  <a:schemeClr val="tx1"/>
                </a:solidFill>
              </a:rPr>
              <a:t>Análise para o Fraturamento Hidráulico</a:t>
            </a:r>
          </a:p>
        </p:txBody>
      </p:sp>
      <p:pic>
        <p:nvPicPr>
          <p:cNvPr id="109571" name="Picture 3" descr="3-9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54"/>
            <a:ext cx="914400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3-9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52400" y="1066800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Erosão tubular por infiltração através da base da</a:t>
            </a:r>
            <a:r>
              <a:rPr lang="pt-BR" sz="2400" b="1" dirty="0" smtClean="0">
                <a:solidFill>
                  <a:srgbClr val="000000"/>
                </a:solidFill>
              </a:rPr>
              <a:t> trincheira de vedação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3-9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5922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52400" y="1066800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</a:rPr>
              <a:t>Erosão tubular por infiltração e solapamento sobre a base da trincheira de vedação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7800"/>
            <a:ext cx="8458200" cy="1143000"/>
          </a:xfrm>
        </p:spPr>
        <p:txBody>
          <a:bodyPr/>
          <a:lstStyle/>
          <a:p>
            <a:pPr eaLnBrk="1" hangingPunct="1"/>
            <a:r>
              <a:rPr lang="en-US" b="1" i="1" dirty="0" smtClean="0">
                <a:solidFill>
                  <a:schemeClr val="tx1"/>
                </a:solidFill>
              </a:rPr>
              <a:t>VEIO ÚMIDO OU VEIO SECO</a:t>
            </a:r>
          </a:p>
        </p:txBody>
      </p:sp>
      <p:pic>
        <p:nvPicPr>
          <p:cNvPr id="112643" name="Picture 3" descr="3-9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-76200" y="304800"/>
            <a:ext cx="4724400" cy="990600"/>
          </a:xfrm>
          <a:custGeom>
            <a:avLst/>
            <a:gdLst/>
            <a:ahLst/>
            <a:cxnLst>
              <a:cxn ang="0">
                <a:pos x="0" y="296"/>
              </a:cxn>
              <a:cxn ang="0">
                <a:pos x="1104" y="8"/>
              </a:cxn>
              <a:cxn ang="0">
                <a:pos x="1872" y="344"/>
              </a:cxn>
            </a:cxnLst>
            <a:rect l="0" t="0" r="r" b="b"/>
            <a:pathLst>
              <a:path w="1872" h="344">
                <a:moveTo>
                  <a:pt x="0" y="296"/>
                </a:moveTo>
                <a:cubicBezTo>
                  <a:pt x="396" y="148"/>
                  <a:pt x="792" y="0"/>
                  <a:pt x="1104" y="8"/>
                </a:cubicBezTo>
                <a:cubicBezTo>
                  <a:pt x="1416" y="16"/>
                  <a:pt x="1128" y="264"/>
                  <a:pt x="1872" y="344"/>
                </a:cubicBezTo>
              </a:path>
            </a:pathLst>
          </a:custGeom>
          <a:noFill/>
          <a:ln w="127000" cmpd="sng">
            <a:solidFill>
              <a:srgbClr val="00FFFF"/>
            </a:solidFill>
            <a:round/>
            <a:headEnd/>
            <a:tailEnd type="diamond" w="med" len="med"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5" name="Freeform 3"/>
          <p:cNvSpPr>
            <a:spLocks/>
          </p:cNvSpPr>
          <p:nvPr/>
        </p:nvSpPr>
        <p:spPr bwMode="auto">
          <a:xfrm>
            <a:off x="4648200" y="304800"/>
            <a:ext cx="4343400" cy="9906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576" y="288"/>
              </a:cxn>
              <a:cxn ang="0">
                <a:pos x="1344" y="0"/>
              </a:cxn>
            </a:cxnLst>
            <a:rect l="0" t="0" r="r" b="b"/>
            <a:pathLst>
              <a:path w="1344" h="384">
                <a:moveTo>
                  <a:pt x="0" y="384"/>
                </a:moveTo>
                <a:cubicBezTo>
                  <a:pt x="176" y="368"/>
                  <a:pt x="352" y="352"/>
                  <a:pt x="576" y="288"/>
                </a:cubicBezTo>
                <a:cubicBezTo>
                  <a:pt x="800" y="224"/>
                  <a:pt x="840" y="48"/>
                  <a:pt x="1344" y="0"/>
                </a:cubicBezTo>
              </a:path>
            </a:pathLst>
          </a:custGeom>
          <a:solidFill>
            <a:schemeClr val="tx1"/>
          </a:solidFill>
          <a:ln w="127000">
            <a:solidFill>
              <a:srgbClr val="00FFFF"/>
            </a:solidFill>
            <a:round/>
            <a:headEnd/>
            <a:tailEnd type="stealth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76199" y="228600"/>
            <a:ext cx="9004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54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Dinâmicas</a:t>
            </a:r>
            <a:r>
              <a:rPr lang="en-US" sz="5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da </a:t>
            </a:r>
            <a:r>
              <a:rPr lang="en-US" sz="54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Barragem</a:t>
            </a:r>
            <a:r>
              <a:rPr lang="en-US" sz="5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Teton</a:t>
            </a:r>
            <a:endParaRPr lang="en-US" sz="54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102330" y="1981200"/>
            <a:ext cx="3177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u="sng" dirty="0" smtClean="0">
                <a:latin typeface="Times New Roman" pitchFamily="18" charset="0"/>
              </a:rPr>
              <a:t>INVESTIGAÇÕES</a:t>
            </a:r>
            <a:endParaRPr lang="en-US" sz="3200" b="1" u="sng" dirty="0"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758395" y="3645243"/>
            <a:ext cx="1872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u="sng" dirty="0" smtClean="0">
                <a:latin typeface="Times New Roman" pitchFamily="18" charset="0"/>
              </a:rPr>
              <a:t>PROJETO</a:t>
            </a:r>
            <a:endParaRPr lang="en-US" sz="2800" u="sng" dirty="0">
              <a:latin typeface="Times New Roman" pitchFamily="18" charset="0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3278273" y="5105400"/>
            <a:ext cx="2739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u="sng" dirty="0" smtClean="0">
                <a:latin typeface="Times New Roman" pitchFamily="18" charset="0"/>
              </a:rPr>
              <a:t>CONSTRUÇÃO</a:t>
            </a:r>
            <a:endParaRPr lang="en-US" sz="2800" u="sng" dirty="0">
              <a:latin typeface="Times New Roman" pitchFamily="18" charset="0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0" y="1295400"/>
            <a:ext cx="3211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i="1" u="sng" dirty="0" smtClean="0">
                <a:latin typeface="Times New Roman" pitchFamily="18" charset="0"/>
              </a:rPr>
              <a:t>ANTES DE TETON</a:t>
            </a:r>
            <a:endParaRPr lang="en-US" sz="2800" i="1" u="sng" dirty="0">
              <a:latin typeface="Times New Roman" pitchFamily="18" charset="0"/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0" y="1905000"/>
            <a:ext cx="2063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Experiência</a:t>
            </a:r>
            <a:r>
              <a:rPr lang="en-US" sz="2400" b="1" i="1" dirty="0" smtClean="0">
                <a:latin typeface="Times New Roman" pitchFamily="18" charset="0"/>
              </a:rPr>
              <a:t>/ </a:t>
            </a:r>
          </a:p>
          <a:p>
            <a:pPr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Especialização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1752600" y="2286000"/>
            <a:ext cx="1295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1752600" y="2286000"/>
            <a:ext cx="2133600" cy="1600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4" name="Line 12"/>
          <p:cNvSpPr>
            <a:spLocks noChangeShapeType="1"/>
          </p:cNvSpPr>
          <p:nvPr/>
        </p:nvSpPr>
        <p:spPr bwMode="auto">
          <a:xfrm>
            <a:off x="1752600" y="2286000"/>
            <a:ext cx="1219200" cy="3048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0" y="3048000"/>
            <a:ext cx="1911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Independente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25966" name="Line 14"/>
          <p:cNvSpPr>
            <a:spLocks noChangeShapeType="1"/>
          </p:cNvSpPr>
          <p:nvPr/>
        </p:nvSpPr>
        <p:spPr bwMode="auto">
          <a:xfrm flipV="1">
            <a:off x="1828800" y="2286000"/>
            <a:ext cx="12192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7" name="Line 15"/>
          <p:cNvSpPr>
            <a:spLocks noChangeShapeType="1"/>
          </p:cNvSpPr>
          <p:nvPr/>
        </p:nvSpPr>
        <p:spPr bwMode="auto">
          <a:xfrm>
            <a:off x="1828800" y="3276600"/>
            <a:ext cx="1981200" cy="533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8" name="Line 16"/>
          <p:cNvSpPr>
            <a:spLocks noChangeShapeType="1"/>
          </p:cNvSpPr>
          <p:nvPr/>
        </p:nvSpPr>
        <p:spPr bwMode="auto">
          <a:xfrm>
            <a:off x="1828800" y="3276600"/>
            <a:ext cx="1143000" cy="213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69" name="Text Box 17"/>
          <p:cNvSpPr txBox="1">
            <a:spLocks noChangeArrowheads="1"/>
          </p:cNvSpPr>
          <p:nvPr/>
        </p:nvSpPr>
        <p:spPr bwMode="auto">
          <a:xfrm>
            <a:off x="140858" y="3877616"/>
            <a:ext cx="1346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Coragem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 flipV="1">
            <a:off x="1447800" y="2286000"/>
            <a:ext cx="1524000" cy="1905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1" name="Line 19"/>
          <p:cNvSpPr>
            <a:spLocks noChangeShapeType="1"/>
          </p:cNvSpPr>
          <p:nvPr/>
        </p:nvSpPr>
        <p:spPr bwMode="auto">
          <a:xfrm flipV="1">
            <a:off x="1447800" y="3886200"/>
            <a:ext cx="23622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2" name="Line 20"/>
          <p:cNvSpPr>
            <a:spLocks noChangeShapeType="1"/>
          </p:cNvSpPr>
          <p:nvPr/>
        </p:nvSpPr>
        <p:spPr bwMode="auto">
          <a:xfrm>
            <a:off x="1447800" y="4191000"/>
            <a:ext cx="1600200" cy="1219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3" name="Text Box 21"/>
          <p:cNvSpPr txBox="1">
            <a:spLocks noChangeArrowheads="1"/>
          </p:cNvSpPr>
          <p:nvPr/>
        </p:nvSpPr>
        <p:spPr bwMode="auto">
          <a:xfrm>
            <a:off x="117349" y="4800600"/>
            <a:ext cx="1620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Burocracia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74" name="Line 22"/>
          <p:cNvSpPr>
            <a:spLocks noChangeShapeType="1"/>
          </p:cNvSpPr>
          <p:nvPr/>
        </p:nvSpPr>
        <p:spPr bwMode="auto">
          <a:xfrm flipV="1">
            <a:off x="1905000" y="2362200"/>
            <a:ext cx="1066800" cy="2667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5" name="Line 23"/>
          <p:cNvSpPr>
            <a:spLocks noChangeShapeType="1"/>
          </p:cNvSpPr>
          <p:nvPr/>
        </p:nvSpPr>
        <p:spPr bwMode="auto">
          <a:xfrm flipV="1">
            <a:off x="1905000" y="3886200"/>
            <a:ext cx="19050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6" name="Line 24"/>
          <p:cNvSpPr>
            <a:spLocks noChangeShapeType="1"/>
          </p:cNvSpPr>
          <p:nvPr/>
        </p:nvSpPr>
        <p:spPr bwMode="auto">
          <a:xfrm>
            <a:off x="1905000" y="5029200"/>
            <a:ext cx="11430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Text Box 25"/>
          <p:cNvSpPr txBox="1">
            <a:spLocks noChangeArrowheads="1"/>
          </p:cNvSpPr>
          <p:nvPr/>
        </p:nvSpPr>
        <p:spPr bwMode="auto">
          <a:xfrm>
            <a:off x="-10172" y="5486400"/>
            <a:ext cx="22349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Alguma</a:t>
            </a:r>
            <a:endParaRPr lang="en-US" sz="2400" b="1" i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Comunicação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78" name="Line 26"/>
          <p:cNvSpPr>
            <a:spLocks noChangeShapeType="1"/>
          </p:cNvSpPr>
          <p:nvPr/>
        </p:nvSpPr>
        <p:spPr bwMode="auto">
          <a:xfrm flipV="1">
            <a:off x="1828800" y="2286000"/>
            <a:ext cx="1143000" cy="3657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79" name="Line 27"/>
          <p:cNvSpPr>
            <a:spLocks noChangeShapeType="1"/>
          </p:cNvSpPr>
          <p:nvPr/>
        </p:nvSpPr>
        <p:spPr bwMode="auto">
          <a:xfrm flipV="1">
            <a:off x="1828800" y="3810000"/>
            <a:ext cx="1981200" cy="213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0" name="Line 28"/>
          <p:cNvSpPr>
            <a:spLocks noChangeShapeType="1"/>
          </p:cNvSpPr>
          <p:nvPr/>
        </p:nvSpPr>
        <p:spPr bwMode="auto">
          <a:xfrm flipV="1">
            <a:off x="1828800" y="5334000"/>
            <a:ext cx="12192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1" name="Text Box 29"/>
          <p:cNvSpPr txBox="1">
            <a:spLocks noChangeArrowheads="1"/>
          </p:cNvSpPr>
          <p:nvPr/>
        </p:nvSpPr>
        <p:spPr bwMode="auto">
          <a:xfrm>
            <a:off x="6726300" y="1295400"/>
            <a:ext cx="2265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i="1" u="sng" dirty="0" smtClean="0">
                <a:latin typeface="Times New Roman" pitchFamily="18" charset="0"/>
              </a:rPr>
              <a:t>PÓS -TETON</a:t>
            </a:r>
            <a:endParaRPr lang="en-US" sz="2800" b="1" i="1" u="sng" dirty="0">
              <a:latin typeface="Times New Roman" pitchFamily="18" charset="0"/>
            </a:endParaRPr>
          </a:p>
        </p:txBody>
      </p:sp>
      <p:sp>
        <p:nvSpPr>
          <p:cNvPr id="125982" name="Text Box 30"/>
          <p:cNvSpPr txBox="1">
            <a:spLocks noChangeArrowheads="1"/>
          </p:cNvSpPr>
          <p:nvPr/>
        </p:nvSpPr>
        <p:spPr bwMode="auto">
          <a:xfrm>
            <a:off x="7138376" y="1905000"/>
            <a:ext cx="2063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 err="1">
                <a:latin typeface="Times New Roman" pitchFamily="18" charset="0"/>
              </a:rPr>
              <a:t>Experiência</a:t>
            </a:r>
            <a:r>
              <a:rPr lang="en-US" sz="2400" b="1" i="1" dirty="0">
                <a:latin typeface="Times New Roman" pitchFamily="18" charset="0"/>
              </a:rPr>
              <a:t>/ </a:t>
            </a:r>
          </a:p>
          <a:p>
            <a:pPr algn="r" eaLnBrk="0" hangingPunct="0">
              <a:defRPr/>
            </a:pPr>
            <a:r>
              <a:rPr lang="en-US" sz="2400" b="1" i="1" dirty="0" err="1">
                <a:latin typeface="Times New Roman" pitchFamily="18" charset="0"/>
              </a:rPr>
              <a:t>Especialização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125983" name="Line 31"/>
          <p:cNvSpPr>
            <a:spLocks noChangeShapeType="1"/>
          </p:cNvSpPr>
          <p:nvPr/>
        </p:nvSpPr>
        <p:spPr bwMode="auto">
          <a:xfrm flipH="1">
            <a:off x="6400800" y="2286000"/>
            <a:ext cx="9144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4" name="Line 32"/>
          <p:cNvSpPr>
            <a:spLocks noChangeShapeType="1"/>
          </p:cNvSpPr>
          <p:nvPr/>
        </p:nvSpPr>
        <p:spPr bwMode="auto">
          <a:xfrm flipH="1">
            <a:off x="5562600" y="2286000"/>
            <a:ext cx="1752600" cy="1752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5" name="Line 33"/>
          <p:cNvSpPr>
            <a:spLocks noChangeShapeType="1"/>
          </p:cNvSpPr>
          <p:nvPr/>
        </p:nvSpPr>
        <p:spPr bwMode="auto">
          <a:xfrm flipH="1">
            <a:off x="6248400" y="2286000"/>
            <a:ext cx="1066800" cy="3124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6" name="Text Box 34"/>
          <p:cNvSpPr txBox="1">
            <a:spLocks noChangeArrowheads="1"/>
          </p:cNvSpPr>
          <p:nvPr/>
        </p:nvSpPr>
        <p:spPr bwMode="auto">
          <a:xfrm>
            <a:off x="7439960" y="2784475"/>
            <a:ext cx="14157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Revisão</a:t>
            </a:r>
            <a:endParaRPr lang="en-US" sz="2400" b="1" i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por</a:t>
            </a:r>
            <a:r>
              <a:rPr lang="en-US" sz="2400" b="1" i="1" dirty="0" smtClean="0">
                <a:latin typeface="Times New Roman" pitchFamily="18" charset="0"/>
              </a:rPr>
              <a:t> Pares</a:t>
            </a:r>
            <a:endParaRPr lang="en-US" sz="2400" b="1" i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i="1" dirty="0" smtClean="0">
                <a:latin typeface="Times New Roman" pitchFamily="18" charset="0"/>
              </a:rPr>
              <a:t>(</a:t>
            </a:r>
            <a:r>
              <a:rPr lang="en-US" sz="2400" b="1" i="1" dirty="0" err="1" smtClean="0">
                <a:latin typeface="Times New Roman" pitchFamily="18" charset="0"/>
              </a:rPr>
              <a:t>Externa</a:t>
            </a:r>
            <a:r>
              <a:rPr lang="en-US" sz="2400" b="1" i="1" dirty="0" smtClean="0">
                <a:latin typeface="Times New Roman" pitchFamily="18" charset="0"/>
              </a:rPr>
              <a:t>)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87" name="Line 35"/>
          <p:cNvSpPr>
            <a:spLocks noChangeShapeType="1"/>
          </p:cNvSpPr>
          <p:nvPr/>
        </p:nvSpPr>
        <p:spPr bwMode="auto">
          <a:xfrm flipH="1" flipV="1">
            <a:off x="6400800" y="2362200"/>
            <a:ext cx="83820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8" name="Line 36"/>
          <p:cNvSpPr>
            <a:spLocks noChangeShapeType="1"/>
          </p:cNvSpPr>
          <p:nvPr/>
        </p:nvSpPr>
        <p:spPr bwMode="auto">
          <a:xfrm flipH="1">
            <a:off x="5638800" y="3276600"/>
            <a:ext cx="16002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89" name="Line 37"/>
          <p:cNvSpPr>
            <a:spLocks noChangeShapeType="1"/>
          </p:cNvSpPr>
          <p:nvPr/>
        </p:nvSpPr>
        <p:spPr bwMode="auto">
          <a:xfrm flipH="1">
            <a:off x="6248400" y="3276600"/>
            <a:ext cx="990600" cy="213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0" name="Text Box 38"/>
          <p:cNvSpPr txBox="1">
            <a:spLocks noChangeArrowheads="1"/>
          </p:cNvSpPr>
          <p:nvPr/>
        </p:nvSpPr>
        <p:spPr bwMode="auto">
          <a:xfrm>
            <a:off x="7285011" y="3927901"/>
            <a:ext cx="1813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Educação</a:t>
            </a:r>
            <a:r>
              <a:rPr lang="en-US" sz="2400" b="1" i="1" dirty="0" smtClean="0">
                <a:latin typeface="Times New Roman" pitchFamily="18" charset="0"/>
              </a:rPr>
              <a:t>/</a:t>
            </a:r>
            <a:endParaRPr lang="en-US" sz="2400" b="1" i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Treinamento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91" name="Line 39"/>
          <p:cNvSpPr>
            <a:spLocks noChangeShapeType="1"/>
          </p:cNvSpPr>
          <p:nvPr/>
        </p:nvSpPr>
        <p:spPr bwMode="auto">
          <a:xfrm flipH="1" flipV="1">
            <a:off x="6324600" y="2286000"/>
            <a:ext cx="12192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2" name="Line 40"/>
          <p:cNvSpPr>
            <a:spLocks noChangeShapeType="1"/>
          </p:cNvSpPr>
          <p:nvPr/>
        </p:nvSpPr>
        <p:spPr bwMode="auto">
          <a:xfrm flipH="1" flipV="1">
            <a:off x="5486400" y="4038600"/>
            <a:ext cx="20574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3" name="Line 41"/>
          <p:cNvSpPr>
            <a:spLocks noChangeShapeType="1"/>
          </p:cNvSpPr>
          <p:nvPr/>
        </p:nvSpPr>
        <p:spPr bwMode="auto">
          <a:xfrm flipH="1">
            <a:off x="6172200" y="4267200"/>
            <a:ext cx="1371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4" name="Text Box 42"/>
          <p:cNvSpPr txBox="1">
            <a:spLocks noChangeArrowheads="1"/>
          </p:cNvSpPr>
          <p:nvPr/>
        </p:nvSpPr>
        <p:spPr bwMode="auto">
          <a:xfrm>
            <a:off x="7772400" y="4800600"/>
            <a:ext cx="79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>
                <a:solidFill>
                  <a:srgbClr val="00B0F0"/>
                </a:solidFill>
                <a:latin typeface="Times New Roman" pitchFamily="18" charset="0"/>
              </a:rPr>
              <a:t>SOD</a:t>
            </a: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 flipH="1" flipV="1">
            <a:off x="6400800" y="2362200"/>
            <a:ext cx="1295400" cy="2667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6" name="Line 44"/>
          <p:cNvSpPr>
            <a:spLocks noChangeShapeType="1"/>
          </p:cNvSpPr>
          <p:nvPr/>
        </p:nvSpPr>
        <p:spPr bwMode="auto">
          <a:xfrm flipH="1" flipV="1">
            <a:off x="5562600" y="4038600"/>
            <a:ext cx="21336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7" name="Line 45"/>
          <p:cNvSpPr>
            <a:spLocks noChangeShapeType="1"/>
          </p:cNvSpPr>
          <p:nvPr/>
        </p:nvSpPr>
        <p:spPr bwMode="auto">
          <a:xfrm flipH="1">
            <a:off x="6248400" y="5029200"/>
            <a:ext cx="14478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98" name="Text Box 46"/>
          <p:cNvSpPr txBox="1">
            <a:spLocks noChangeArrowheads="1"/>
          </p:cNvSpPr>
          <p:nvPr/>
        </p:nvSpPr>
        <p:spPr bwMode="auto">
          <a:xfrm>
            <a:off x="6894552" y="5257800"/>
            <a:ext cx="22349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Comunicação</a:t>
            </a:r>
            <a:endParaRPr lang="en-US" sz="2400" b="1" i="1" dirty="0" smtClean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400" b="1" i="1" dirty="0" err="1" smtClean="0">
                <a:latin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</a:rPr>
              <a:t>Equipes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25999" name="Line 47"/>
          <p:cNvSpPr>
            <a:spLocks noChangeShapeType="1"/>
          </p:cNvSpPr>
          <p:nvPr/>
        </p:nvSpPr>
        <p:spPr bwMode="auto">
          <a:xfrm flipH="1" flipV="1">
            <a:off x="6400800" y="2286000"/>
            <a:ext cx="1143000" cy="3429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6000" name="Line 48"/>
          <p:cNvSpPr>
            <a:spLocks noChangeShapeType="1"/>
          </p:cNvSpPr>
          <p:nvPr/>
        </p:nvSpPr>
        <p:spPr bwMode="auto">
          <a:xfrm flipH="1" flipV="1">
            <a:off x="5562600" y="4038600"/>
            <a:ext cx="19812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6001" name="Line 49"/>
          <p:cNvSpPr>
            <a:spLocks noChangeShapeType="1"/>
          </p:cNvSpPr>
          <p:nvPr/>
        </p:nvSpPr>
        <p:spPr bwMode="auto">
          <a:xfrm flipH="1" flipV="1">
            <a:off x="6248400" y="5410200"/>
            <a:ext cx="12954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12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2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500"/>
                                        <p:tgtEl>
                                          <p:spTgt spid="12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500"/>
                                        <p:tgtEl>
                                          <p:spTgt spid="1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7" dur="500"/>
                                        <p:tgtEl>
                                          <p:spTgt spid="1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6" dur="500"/>
                                        <p:tgtEl>
                                          <p:spTgt spid="1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5" dur="500"/>
                                        <p:tgtEl>
                                          <p:spTgt spid="1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 autoUpdateAnimBg="0"/>
      <p:bldP spid="125958" grpId="0" autoUpdateAnimBg="0"/>
      <p:bldP spid="125959" grpId="0" autoUpdateAnimBg="0"/>
      <p:bldP spid="125960" grpId="0" autoUpdateAnimBg="0"/>
      <p:bldP spid="125961" grpId="0" autoUpdateAnimBg="0"/>
      <p:bldP spid="125965" grpId="0" autoUpdateAnimBg="0"/>
      <p:bldP spid="125969" grpId="0" autoUpdateAnimBg="0"/>
      <p:bldP spid="125973" grpId="0" autoUpdateAnimBg="0"/>
      <p:bldP spid="125976" grpId="0" animBg="1"/>
      <p:bldP spid="125977" grpId="0" autoUpdateAnimBg="0"/>
      <p:bldP spid="125981" grpId="0" autoUpdateAnimBg="0"/>
      <p:bldP spid="125982" grpId="0" autoUpdateAnimBg="0"/>
      <p:bldP spid="125986" grpId="0" autoUpdateAnimBg="0"/>
      <p:bldP spid="125990" grpId="0" autoUpdateAnimBg="0"/>
      <p:bldP spid="125994" grpId="0" autoUpdateAnimBg="0"/>
      <p:bldP spid="125998" grpId="0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u="sng" dirty="0" smtClean="0">
                <a:solidFill>
                  <a:schemeClr val="tx1"/>
                </a:solidFill>
              </a:rPr>
              <a:t>LIÇÕES APRENDIDAS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A engenharia </a:t>
            </a:r>
            <a:r>
              <a:rPr lang="pt-BR" sz="3000" dirty="0" smtClean="0">
                <a:solidFill>
                  <a:srgbClr val="000000"/>
                </a:solidFill>
              </a:rPr>
              <a:t>baseada na ousadia é </a:t>
            </a:r>
            <a:r>
              <a:rPr lang="pt-BR" sz="3000" dirty="0" smtClean="0"/>
              <a:t>prejudicial.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Uma base de dados da instrumentação é muito importante para avaliar o desempenho de uma barragem.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Usar mais do que uma linha de defesa contra a infiltração.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Os defeitos ocorrem, em estruturas feitas por homens.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defRPr/>
            </a:pPr>
            <a:r>
              <a:rPr lang="pt-BR" sz="3000" dirty="0" smtClean="0"/>
              <a:t>A geologia do sítio e o projeto para o sítio têm que ser compatíveis.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u="sng" dirty="0">
                <a:solidFill>
                  <a:schemeClr val="tx1"/>
                </a:solidFill>
              </a:rPr>
              <a:t>LIÇÕES </a:t>
            </a:r>
            <a:r>
              <a:rPr lang="en-US" b="1" i="1" u="sng" dirty="0" smtClean="0">
                <a:solidFill>
                  <a:schemeClr val="tx1"/>
                </a:solidFill>
              </a:rPr>
              <a:t>APRENDIDAS, CONT.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001000" cy="50292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Contratar consultores adequados para revisões técnicas e de campo.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Em fundações de rocha com fraturas abertas, o tratamento é importante.</a:t>
            </a:r>
            <a:r>
              <a:rPr lang="en-US" sz="3000" dirty="0" smtClean="0"/>
              <a:t>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O primeiro enchimento da barragem deve ser lento.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Investigadores, projetistas e consultores devem trabalhar em conjunto, realizando visitas de campo de forma tempestiva.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3000" dirty="0" smtClean="0"/>
              <a:t>Criticar condições problemáticas ou controversas.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817180"/>
            <a:ext cx="3902868" cy="55074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Unidade 2 – camada intermediária, abaixo da unidade 1, com contato na elevação 1.600m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Predominam juntas com ângulos abertos </a:t>
            </a:r>
            <a:r>
              <a:rPr lang="pt-BR" sz="2400" dirty="0" smtClean="0"/>
              <a:t>a intervalos de 6 m.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Juntas menores espaçadas aleatoriamente a 30 – 60 cm.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A maioria das juntas abertas de 3 a 25 mm, revestidas ou preenchidas com carbonato de cálcio.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055" y="945931"/>
            <a:ext cx="5090456" cy="45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227093" y="2156347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27092" y="4151195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25669" y="1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Tufo soldado de cinza vulcânica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223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0" y="2362200"/>
            <a:ext cx="54102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Teton Dam Failure</a:t>
            </a:r>
            <a:endParaRPr lang="en-US" sz="4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A Review of the Technical Factors Contributing to the Failure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371600"/>
            <a:ext cx="7467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t-BR" dirty="0" smtClean="0"/>
              <a:t>Primórdios da Segurança de Barragens nos Estados Unidos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Teton panoram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42040" y="5257800"/>
            <a:ext cx="91019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 BARRAGEM TETON, HOJE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817180"/>
            <a:ext cx="3902868" cy="55074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Unidade 3 – camada inferior, abaixo da unidade 2, com contato na elevação 1.580m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Contato marcado pela zona de brecha (de falha), de 15 a 60 cm de espessura; fragmentos de rocha cimentados com carbonato de cálcio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Predominam juntas quase verticais; podem ser rastreadas por mais de 30 m.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Espaçamento de 1,5 a 3 m., com aberturas de 6 a 76 </a:t>
            </a:r>
            <a:r>
              <a:rPr lang="pt-BR" sz="2400" dirty="0" err="1" smtClean="0"/>
              <a:t>mm.</a:t>
            </a:r>
            <a:endParaRPr lang="pt-BR" sz="24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055" y="945931"/>
            <a:ext cx="5090456" cy="45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227093" y="2156347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27092" y="4151195"/>
            <a:ext cx="343923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25669" y="1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Tufo soldado de cinza vulcânica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503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817180"/>
            <a:ext cx="3422515" cy="55836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A separação entre os </a:t>
            </a:r>
            <a:r>
              <a:rPr lang="pt-BR" sz="2400" dirty="0" smtClean="0">
                <a:solidFill>
                  <a:srgbClr val="000000"/>
                </a:solidFill>
              </a:rPr>
              <a:t>planos de juntas de baixo ângulo </a:t>
            </a:r>
            <a:r>
              <a:rPr lang="pt-BR" sz="2400" dirty="0" smtClean="0"/>
              <a:t>criou </a:t>
            </a:r>
            <a:r>
              <a:rPr lang="pt-BR" sz="2400" dirty="0" smtClean="0">
                <a:solidFill>
                  <a:srgbClr val="000000"/>
                </a:solidFill>
              </a:rPr>
              <a:t>saliências </a:t>
            </a:r>
            <a:r>
              <a:rPr lang="pt-BR" sz="2400" dirty="0" smtClean="0"/>
              <a:t>pela parede do cânion.</a:t>
            </a:r>
          </a:p>
          <a:p>
            <a:r>
              <a:rPr lang="pt-BR" sz="2400" dirty="0" smtClean="0"/>
              <a:t>A transição das juntas quase horizontais para as quase verticais ocorre perto do eixo da barragem.</a:t>
            </a:r>
          </a:p>
          <a:p>
            <a:r>
              <a:rPr lang="pt-BR" sz="2400" dirty="0" smtClean="0"/>
              <a:t>A maioria das juntas ou são horizontais, ou têm uma inclinação aguda.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702" y="901950"/>
            <a:ext cx="5532298" cy="486352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25669" y="1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Tufo soldado de cinza vulcânica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194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69" y="152400"/>
            <a:ext cx="8489731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t" anchorCtr="0"/>
          <a:lstStyle/>
          <a:p>
            <a:r>
              <a:rPr lang="en-US" dirty="0" smtClean="0"/>
              <a:t>O </a:t>
            </a:r>
            <a:r>
              <a:rPr lang="en-US" dirty="0" err="1" smtClean="0"/>
              <a:t>Projeto</a:t>
            </a:r>
            <a:r>
              <a:rPr lang="en-US" dirty="0" smtClean="0"/>
              <a:t> do </a:t>
            </a:r>
            <a:r>
              <a:rPr lang="en-US" dirty="0" err="1" smtClean="0"/>
              <a:t>Aterro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066800"/>
            <a:ext cx="7926780" cy="52726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dirty="0" smtClean="0"/>
              <a:t>Que materiais estão disponíveis no local?</a:t>
            </a:r>
          </a:p>
          <a:p>
            <a:r>
              <a:rPr lang="pt-BR" dirty="0" smtClean="0"/>
              <a:t>Que tipo de barragem de aterro mais se adapta a este local? (por ex., homogêneo, solo zonado, núcleo de rochas, etc.)</a:t>
            </a:r>
          </a:p>
          <a:p>
            <a:r>
              <a:rPr lang="pt-BR" dirty="0" smtClean="0"/>
              <a:t>Como o projeto deve lidar com a geologia problemática da fundação, identificada em extensas sondagens no local?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08134" y="1143000"/>
            <a:ext cx="7924800" cy="12402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Barragem projetada pela Divisão de Projetos no Centro de Pesquisa do Bureau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Reclamation</a:t>
            </a:r>
            <a:r>
              <a:rPr lang="pt-BR" dirty="0" smtClean="0"/>
              <a:t>, em Denver, Colorado.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9" y="2514600"/>
            <a:ext cx="754379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25669" y="152400"/>
            <a:ext cx="848973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O Projeto do 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678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04701" y="1137062"/>
            <a:ext cx="8229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>
                <a:solidFill>
                  <a:schemeClr val="accent2"/>
                </a:solidFill>
              </a:rPr>
              <a:t>Quais </a:t>
            </a:r>
            <a:r>
              <a:rPr lang="pt-BR" dirty="0">
                <a:solidFill>
                  <a:schemeClr val="accent2"/>
                </a:solidFill>
              </a:rPr>
              <a:t>materiais estão disponíveis no </a:t>
            </a:r>
            <a:r>
              <a:rPr lang="pt-BR" dirty="0" smtClean="0">
                <a:solidFill>
                  <a:schemeClr val="accent2"/>
                </a:solidFill>
              </a:rPr>
              <a:t>local?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ML</a:t>
            </a:r>
            <a:r>
              <a:rPr lang="en-US" sz="2400" dirty="0" smtClean="0"/>
              <a:t> </a:t>
            </a:r>
            <a:r>
              <a:rPr lang="en-US" sz="2400" dirty="0"/>
              <a:t>- </a:t>
            </a:r>
            <a:r>
              <a:rPr lang="pt-BR" sz="2400" dirty="0" err="1"/>
              <a:t>siltes</a:t>
            </a:r>
            <a:r>
              <a:rPr lang="pt-BR" sz="2400" dirty="0"/>
              <a:t> </a:t>
            </a:r>
            <a:r>
              <a:rPr lang="pt-BR" sz="2400" dirty="0" smtClean="0"/>
              <a:t>eólicos de baixa plasticidade </a:t>
            </a:r>
            <a:r>
              <a:rPr lang="pt-BR" sz="2400" dirty="0"/>
              <a:t>que cobrem </a:t>
            </a:r>
            <a:r>
              <a:rPr lang="pt-BR" sz="2400" dirty="0" smtClean="0"/>
              <a:t>as </a:t>
            </a:r>
            <a:r>
              <a:rPr lang="pt-BR" sz="2400" dirty="0"/>
              <a:t>terras altas (milhões de metros cúbicos disponíveis nas </a:t>
            </a:r>
            <a:r>
              <a:rPr lang="pt-BR" sz="2400" dirty="0" smtClean="0"/>
              <a:t>proximidades)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2"/>
                </a:solidFill>
              </a:rPr>
              <a:t>GP </a:t>
            </a:r>
            <a:r>
              <a:rPr lang="en-US" sz="2400" dirty="0" smtClean="0">
                <a:solidFill>
                  <a:schemeClr val="accent2"/>
                </a:solidFill>
              </a:rPr>
              <a:t>e GW </a:t>
            </a:r>
            <a:r>
              <a:rPr lang="en-US" sz="2400" dirty="0" smtClean="0"/>
              <a:t>– </a:t>
            </a:r>
            <a:r>
              <a:rPr lang="pt-BR" sz="2400" dirty="0" smtClean="0"/>
              <a:t>depósitos fluviais de cascalho no fundo do cânion do Rio </a:t>
            </a:r>
            <a:r>
              <a:rPr lang="pt-BR" sz="2400" dirty="0" err="1" smtClean="0"/>
              <a:t>Teton</a:t>
            </a:r>
            <a:r>
              <a:rPr lang="pt-BR" sz="2400" dirty="0" smtClean="0"/>
              <a:t> (volumes quase ilimitados no local</a:t>
            </a:r>
            <a:r>
              <a:rPr lang="en-US" sz="2400" dirty="0" smtClean="0"/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accent2"/>
                </a:solidFill>
              </a:rPr>
              <a:t>Basalto </a:t>
            </a:r>
            <a:r>
              <a:rPr lang="pt-BR" sz="2400" dirty="0" smtClean="0"/>
              <a:t>-</a:t>
            </a:r>
            <a:r>
              <a:rPr lang="en-US" sz="2400" dirty="0" smtClean="0"/>
              <a:t> </a:t>
            </a:r>
            <a:r>
              <a:rPr lang="pt-BR" sz="2400" dirty="0" smtClean="0"/>
              <a:t>poderia </a:t>
            </a:r>
            <a:r>
              <a:rPr lang="pt-BR" sz="2400" dirty="0"/>
              <a:t>ser </a:t>
            </a:r>
            <a:r>
              <a:rPr lang="pt-BR" sz="2400" dirty="0" smtClean="0"/>
              <a:t>extraído </a:t>
            </a:r>
            <a:r>
              <a:rPr lang="pt-BR" sz="2400" dirty="0"/>
              <a:t>a partir de restos </a:t>
            </a:r>
            <a:r>
              <a:rPr lang="pt-BR" sz="2400" dirty="0" smtClean="0"/>
              <a:t>expostos </a:t>
            </a:r>
            <a:r>
              <a:rPr lang="pt-BR" sz="2400" dirty="0"/>
              <a:t>do </a:t>
            </a:r>
            <a:r>
              <a:rPr lang="pt-BR" sz="2400" dirty="0" err="1" smtClean="0"/>
              <a:t>intrafluxo</a:t>
            </a:r>
            <a:r>
              <a:rPr lang="pt-BR" sz="2400" dirty="0" smtClean="0"/>
              <a:t> (grandes volumes, mas a 6 km de distância).</a:t>
            </a:r>
            <a:endParaRPr lang="en-US" sz="2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 err="1" smtClean="0"/>
              <a:t>Tratam</a:t>
            </a:r>
            <a:r>
              <a:rPr lang="en-US" sz="1500" dirty="0" smtClean="0"/>
              <a:t>-se de classes de solos </a:t>
            </a:r>
            <a:r>
              <a:rPr lang="en-US" sz="1500" dirty="0" err="1" smtClean="0"/>
              <a:t>usadas</a:t>
            </a:r>
            <a:r>
              <a:rPr lang="en-US" sz="1500" dirty="0" smtClean="0"/>
              <a:t> </a:t>
            </a:r>
            <a:r>
              <a:rPr lang="en-US" sz="1500" dirty="0" err="1" smtClean="0"/>
              <a:t>nos</a:t>
            </a:r>
            <a:r>
              <a:rPr lang="en-US" sz="1500" dirty="0" smtClean="0"/>
              <a:t> EUA, de </a:t>
            </a:r>
            <a:r>
              <a:rPr lang="en-US" sz="1500" dirty="0" err="1" smtClean="0"/>
              <a:t>acordo</a:t>
            </a:r>
            <a:r>
              <a:rPr lang="en-US" sz="1500" dirty="0" smtClean="0"/>
              <a:t> com o Unified Soil Classification System (USCS). </a:t>
            </a:r>
            <a:r>
              <a:rPr lang="en-US" sz="1500" dirty="0" err="1" smtClean="0"/>
              <a:t>Ver</a:t>
            </a:r>
            <a:r>
              <a:rPr lang="en-US" sz="1500" dirty="0"/>
              <a:t>: http://www.astm.org/Standards/D2487.htm</a:t>
            </a:r>
            <a:endParaRPr lang="en-US" sz="1500" dirty="0" smtClean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25669" y="152400"/>
            <a:ext cx="848973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O Projeto do 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039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4738"/>
            <a:ext cx="9144000" cy="58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Mapa</a:t>
            </a:r>
            <a:r>
              <a:rPr lang="en-US" dirty="0" smtClean="0"/>
              <a:t> da </a:t>
            </a:r>
            <a:r>
              <a:rPr lang="en-US" dirty="0" err="1" smtClean="0"/>
              <a:t>Região</a:t>
            </a:r>
            <a:endParaRPr lang="en-US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4222284" y="2934360"/>
            <a:ext cx="349716" cy="349716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0" y="2588737"/>
            <a:ext cx="1936284" cy="30777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Barragem</a:t>
            </a:r>
            <a:r>
              <a:rPr lang="en-US" sz="1400" b="1" dirty="0" smtClean="0"/>
              <a:t> Teton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198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2435" y="990600"/>
            <a:ext cx="8684822" cy="5181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dirty="0">
                <a:solidFill>
                  <a:schemeClr val="accent2"/>
                </a:solidFill>
              </a:rPr>
              <a:t>Que tipo de barragem de aterro mais se adapta a este </a:t>
            </a:r>
            <a:r>
              <a:rPr lang="pt-BR" dirty="0" smtClean="0">
                <a:solidFill>
                  <a:schemeClr val="accent2"/>
                </a:solidFill>
              </a:rPr>
              <a:t>local?</a:t>
            </a:r>
            <a:endParaRPr lang="en-US" dirty="0" smtClean="0">
              <a:solidFill>
                <a:schemeClr val="accent2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Foi considerado um aterro homogêneo de ML, vantajoso pelo seu baixo custo.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Decidiu-se por uma barragem de terra zonada, por várias razões: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Os solos ML continham um teor maior de caliche.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Os solos ML quebradiços tendiam a fissurar.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A fissuração preocupa com 30 m de aluvião</a:t>
            </a:r>
            <a:r>
              <a:rPr lang="pt-BR" sz="2200" dirty="0"/>
              <a:t>; recalque </a:t>
            </a:r>
            <a:r>
              <a:rPr lang="pt-BR" sz="2200" dirty="0" smtClean="0"/>
              <a:t>diferencial; barragem situada em área sísmica.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Núcleo de solos ML deve ser cercado de areia e cascalho para proteção contra fissuras sísmicas.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Um aterro zonado permitiria maior uso de material escavado.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pt-BR" sz="2200" dirty="0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25669" y="152400"/>
            <a:ext cx="848973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O Projeto do 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979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92827" y="1143000"/>
            <a:ext cx="8437417" cy="502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>
                <a:solidFill>
                  <a:schemeClr val="accent2"/>
                </a:solidFill>
              </a:rPr>
              <a:t>Como o projeto deve lidar com a geologia problemática da fundação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No início, os projetistas consideraram: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Escavação até a rocha injetável,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Tratamento da fundação (injeção de calda e concreto dental),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Drenos ou lastro drenante no lado inferior da trincheira de vedação,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Drenos perfurados ou túneis a jusante,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Transições semipermeáveis a montante e a jusante do núcleo.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Finalmente, por contenção de gastos (aparentemente), nem todas esses medidas defensivas foram incluídas no projeto.</a:t>
            </a:r>
            <a:endParaRPr lang="pt-BR" sz="24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25669" y="152400"/>
            <a:ext cx="848973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O Projeto do 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918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9699" y="0"/>
            <a:ext cx="8791902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rmAutofit/>
          </a:bodyPr>
          <a:lstStyle/>
          <a:p>
            <a:r>
              <a:rPr lang="en-US" dirty="0" err="1" smtClean="0"/>
              <a:t>Programa</a:t>
            </a:r>
            <a:r>
              <a:rPr lang="en-US" dirty="0" smtClean="0"/>
              <a:t> </a:t>
            </a:r>
            <a:r>
              <a:rPr lang="en-US" dirty="0" err="1" smtClean="0"/>
              <a:t>Piloto</a:t>
            </a:r>
            <a:r>
              <a:rPr lang="en-US" dirty="0" smtClean="0"/>
              <a:t> de </a:t>
            </a:r>
            <a:r>
              <a:rPr lang="en-US" dirty="0" err="1" smtClean="0"/>
              <a:t>Injeção</a:t>
            </a:r>
            <a:r>
              <a:rPr lang="en-US" dirty="0" smtClean="0"/>
              <a:t> 1969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9699" y="914400"/>
            <a:ext cx="8726212" cy="20784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O programa consistiu em perfurar e injetar 23 furos.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Houve absorção de calda significativa em vários furos.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A absorção em 2 furos foi maior que o volume estimado para todo o projeto – mais de 15.000 sacos de cimento, e mais de 480 m³ de areia.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714804"/>
            <a:ext cx="5181599" cy="4143196"/>
          </a:xfrm>
          <a:prstGeom prst="rect">
            <a:avLst/>
          </a:prstGeom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199699" y="2756845"/>
            <a:ext cx="3762701" cy="322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b="0" dirty="0" smtClean="0">
                <a:solidFill>
                  <a:schemeClr val="tx1"/>
                </a:solidFill>
              </a:rPr>
              <a:t>Houve alta absorção a profundidades &lt; 21 m.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b="0" dirty="0" smtClean="0">
                <a:solidFill>
                  <a:schemeClr val="tx1"/>
                </a:solidFill>
              </a:rPr>
              <a:t>A injeção nos 9 m. superiores dos furos foi abandonada, porque a cortina devia chegar pelo menos a essa profundidade</a:t>
            </a:r>
            <a:r>
              <a:rPr lang="en-US" sz="2200" b="0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58057"/>
            <a:ext cx="82296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Decisão</a:t>
            </a:r>
            <a:r>
              <a:rPr lang="en-US" dirty="0" smtClean="0"/>
              <a:t> Crucial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Projeto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943304"/>
            <a:ext cx="8445062" cy="2790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pt-BR" sz="2400" dirty="0" smtClean="0"/>
              <a:t>Ao revisarem os registros das perfurações e do programa piloto de injeção, os projetistas concluíram que seria mais econômico remover os 21 m superiores da fundação, do que fazer as injeções necessárias para vedar essa rocha.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Uma trincheira de vedação (</a:t>
            </a:r>
            <a:r>
              <a:rPr lang="pt-BR" sz="2400" b="1" i="1" dirty="0" err="1" smtClean="0"/>
              <a:t>key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trench</a:t>
            </a:r>
            <a:r>
              <a:rPr lang="pt-BR" sz="2400" dirty="0" smtClean="0"/>
              <a:t>) de 21 m de profundidade foi incluída acima da </a:t>
            </a:r>
            <a:r>
              <a:rPr lang="pt-BR" sz="2400" dirty="0" err="1" smtClean="0"/>
              <a:t>elev</a:t>
            </a:r>
            <a:r>
              <a:rPr lang="pt-BR" sz="2400" dirty="0" smtClean="0"/>
              <a:t>. 1.555 m nas duas ombreiras, para remover a rocha de junta aberta e chegar a uma rocha sã, mais injetável.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7848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1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00"/>
            <a:ext cx="9143999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914400"/>
            <a:ext cx="6254832" cy="400110"/>
          </a:xfrm>
          <a:prstGeom prst="rect">
            <a:avLst/>
          </a:prstGeom>
          <a:solidFill>
            <a:schemeClr val="bg2">
              <a:lumMod val="60000"/>
              <a:lumOff val="4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Não havia precedente para este projeto no USBR</a:t>
            </a:r>
            <a:endParaRPr lang="pt-BR" sz="2000" b="1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57200" y="58057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Decisão Crucial para o Projeto: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717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Projeto</a:t>
            </a:r>
            <a:r>
              <a:rPr lang="en-US" dirty="0" smtClean="0"/>
              <a:t> da </a:t>
            </a:r>
            <a:r>
              <a:rPr lang="en-US" dirty="0" err="1" smtClean="0"/>
              <a:t>Fundação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914400"/>
            <a:ext cx="8847935" cy="20573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Até 1971, a filosofia do projeto de fundação ficou definida.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A barreira </a:t>
            </a:r>
            <a:r>
              <a:rPr lang="pt-BR" sz="2400" smtClean="0"/>
              <a:t>de infiltração </a:t>
            </a:r>
            <a:r>
              <a:rPr lang="pt-BR" sz="2400" dirty="0" smtClean="0"/>
              <a:t>nas ombreiras consistiria em: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dirty="0" smtClean="0">
                <a:solidFill>
                  <a:srgbClr val="000000"/>
                </a:solidFill>
              </a:rPr>
              <a:t>Uma trincheira de vedação com 21 m de profundidade atravessando a rocha altamente fraturada/</a:t>
            </a:r>
            <a:r>
              <a:rPr lang="pt-BR" sz="2400" dirty="0" err="1" smtClean="0">
                <a:solidFill>
                  <a:srgbClr val="000000"/>
                </a:solidFill>
              </a:rPr>
              <a:t>diaclasada</a:t>
            </a:r>
            <a:r>
              <a:rPr lang="pt-BR" sz="2400" dirty="0" smtClean="0">
                <a:solidFill>
                  <a:srgbClr val="000000"/>
                </a:solidFill>
              </a:rPr>
              <a:t> nas ombreiras, 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dirty="0" smtClean="0">
                <a:solidFill>
                  <a:srgbClr val="000000"/>
                </a:solidFill>
              </a:rPr>
              <a:t>Uma cortina de injeção em três fileiras.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3" descr="H:\COMMON\PN3600\Lyon\TetonDam\3-9b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971800"/>
            <a:ext cx="7620000" cy="37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1160505"/>
            <a:ext cx="4757717" cy="3145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Atendendo às </a:t>
            </a:r>
            <a:r>
              <a:rPr lang="pt-BR" sz="2200" dirty="0" smtClean="0">
                <a:solidFill>
                  <a:srgbClr val="000000"/>
                </a:solidFill>
              </a:rPr>
              <a:t>preocupações com custos, de que as duas fileiras de fora dos furos de injeção precisariam de volumes extremamente grandes, e que a calda percorreria longas distâncias, o volume da calda  ficou limitado nas duas fileiras de fora.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000000"/>
                </a:solidFill>
              </a:rPr>
              <a:t>O resultado foi a instalação de uma </a:t>
            </a:r>
            <a:r>
              <a:rPr lang="pt-BR" sz="2200" u="sng" dirty="0" smtClean="0">
                <a:solidFill>
                  <a:srgbClr val="000000"/>
                </a:solidFill>
              </a:rPr>
              <a:t>cortina de fileira única</a:t>
            </a:r>
            <a:r>
              <a:rPr lang="pt-BR" sz="2200" dirty="0" smtClean="0">
                <a:solidFill>
                  <a:srgbClr val="000000"/>
                </a:solidFill>
              </a:rPr>
              <a:t>, através </a:t>
            </a:r>
            <a:r>
              <a:rPr lang="pt-BR" sz="2200" dirty="0" smtClean="0"/>
              <a:t>de um topo central das injeções.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04" y="1160506"/>
            <a:ext cx="4197096" cy="31455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496815"/>
            <a:ext cx="7151994" cy="236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Projeto da Fundação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942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6" y="1035030"/>
            <a:ext cx="8954814" cy="1676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As trincheiras de vedação das obreiras foram projetadas para ficarem acima da elevação 1.555 m.</a:t>
            </a:r>
          </a:p>
          <a:p>
            <a:r>
              <a:rPr lang="pt-BR" dirty="0" smtClean="0"/>
              <a:t>Furos para injeção de calda em ângulos e verticais, com profundidade de 79 m.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1668"/>
            <a:ext cx="9108409" cy="245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244437" y="3338251"/>
            <a:ext cx="699432" cy="699432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983185" y="3338251"/>
            <a:ext cx="699432" cy="699432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826327" y="3687967"/>
            <a:ext cx="3313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31969" y="3319920"/>
            <a:ext cx="210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El. 5100</a:t>
            </a:r>
            <a:endParaRPr 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Projeto da Fundação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472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996952"/>
            <a:ext cx="8954814" cy="5247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trincheira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vedação</a:t>
            </a:r>
            <a:r>
              <a:rPr lang="en-US" dirty="0" smtClean="0">
                <a:solidFill>
                  <a:srgbClr val="000000"/>
                </a:solidFill>
              </a:rPr>
              <a:t>, à </a:t>
            </a:r>
            <a:r>
              <a:rPr lang="en-US" dirty="0" err="1" smtClean="0">
                <a:solidFill>
                  <a:srgbClr val="000000"/>
                </a:solidFill>
              </a:rPr>
              <a:t>direita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1684"/>
            <a:ext cx="9144000" cy="533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Projeto da Fundação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171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6" y="959685"/>
            <a:ext cx="8954814" cy="20121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sz="2800" dirty="0" smtClean="0"/>
              <a:t>No canal principal, 30 m de material de aluvião foi escavado até a rocha.</a:t>
            </a:r>
          </a:p>
          <a:p>
            <a:r>
              <a:rPr lang="pt-BR" sz="2800" dirty="0" smtClean="0"/>
              <a:t>Foram usadas ensecadeiras e feito um extenso esgotamento para proteger o canteiro da fundação.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Projeto da Fundação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9286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4877"/>
            <a:ext cx="9144000" cy="587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Mapa</a:t>
            </a:r>
            <a:r>
              <a:rPr lang="en-US" dirty="0" smtClean="0"/>
              <a:t> Local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291510" y="4414925"/>
            <a:ext cx="650738" cy="471225"/>
          </a:xfrm>
          <a:custGeom>
            <a:avLst/>
            <a:gdLst>
              <a:gd name="connsiteX0" fmla="*/ 0 w 650738"/>
              <a:gd name="connsiteY0" fmla="*/ 22439 h 471225"/>
              <a:gd name="connsiteX1" fmla="*/ 274881 w 650738"/>
              <a:gd name="connsiteY1" fmla="*/ 0 h 471225"/>
              <a:gd name="connsiteX2" fmla="*/ 538542 w 650738"/>
              <a:gd name="connsiteY2" fmla="*/ 196344 h 471225"/>
              <a:gd name="connsiteX3" fmla="*/ 650738 w 650738"/>
              <a:gd name="connsiteY3" fmla="*/ 454395 h 471225"/>
              <a:gd name="connsiteX4" fmla="*/ 364638 w 650738"/>
              <a:gd name="connsiteY4" fmla="*/ 471225 h 471225"/>
              <a:gd name="connsiteX5" fmla="*/ 72927 w 650738"/>
              <a:gd name="connsiteY5" fmla="*/ 308540 h 471225"/>
              <a:gd name="connsiteX6" fmla="*/ 0 w 650738"/>
              <a:gd name="connsiteY6" fmla="*/ 22439 h 47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738" h="471225">
                <a:moveTo>
                  <a:pt x="0" y="22439"/>
                </a:moveTo>
                <a:lnTo>
                  <a:pt x="274881" y="0"/>
                </a:lnTo>
                <a:lnTo>
                  <a:pt x="538542" y="196344"/>
                </a:lnTo>
                <a:lnTo>
                  <a:pt x="650738" y="454395"/>
                </a:lnTo>
                <a:lnTo>
                  <a:pt x="364638" y="471225"/>
                </a:lnTo>
                <a:lnTo>
                  <a:pt x="72927" y="308540"/>
                </a:lnTo>
                <a:lnTo>
                  <a:pt x="0" y="22439"/>
                </a:lnTo>
                <a:close/>
              </a:path>
            </a:pathLst>
          </a:custGeom>
          <a:solidFill>
            <a:srgbClr val="6633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/>
          <p:cNvSpPr txBox="1"/>
          <p:nvPr/>
        </p:nvSpPr>
        <p:spPr>
          <a:xfrm>
            <a:off x="2590800" y="4083314"/>
            <a:ext cx="1600200" cy="30777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Barragem</a:t>
            </a:r>
            <a:r>
              <a:rPr lang="en-US" sz="1400" b="1" dirty="0" smtClean="0"/>
              <a:t> Teton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951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98364" y="1066799"/>
            <a:ext cx="8026401" cy="1676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Maciço de aterro zonado com  núcleo central espesso.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Altura máxima de 92 m acima do fundo do vale.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123 m acima do ponto mais fundo escavado na fundação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124200"/>
            <a:ext cx="91439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250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21004" y="914400"/>
            <a:ext cx="8485489" cy="2590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r>
              <a:rPr lang="en-US" i="1" dirty="0" err="1" smtClean="0"/>
              <a:t>Medidas</a:t>
            </a:r>
            <a:r>
              <a:rPr lang="en-US" i="1" dirty="0" smtClean="0"/>
              <a:t> </a:t>
            </a:r>
            <a:r>
              <a:rPr lang="en-US" i="1" dirty="0" err="1" smtClean="0"/>
              <a:t>para</a:t>
            </a:r>
            <a:r>
              <a:rPr lang="en-US" i="1" dirty="0" smtClean="0"/>
              <a:t> </a:t>
            </a:r>
            <a:r>
              <a:rPr lang="en-US" i="1" dirty="0" err="1" smtClean="0"/>
              <a:t>reduzir</a:t>
            </a:r>
            <a:r>
              <a:rPr lang="en-US" i="1" dirty="0" smtClean="0"/>
              <a:t> a </a:t>
            </a:r>
            <a:r>
              <a:rPr lang="en-US" i="1" dirty="0" err="1" smtClean="0"/>
              <a:t>infiltração</a:t>
            </a:r>
            <a:r>
              <a:rPr lang="en-US" i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vermelho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:</a:t>
            </a:r>
          </a:p>
          <a:p>
            <a:pPr lvl="1"/>
            <a:r>
              <a:rPr lang="pt-BR" sz="2400" dirty="0" smtClean="0"/>
              <a:t>Núcleo central da Zona 1 é largo e impermeável – material de silte eólico, solos ML (de baixa plasticidade)</a:t>
            </a:r>
          </a:p>
          <a:p>
            <a:pPr lvl="1"/>
            <a:r>
              <a:rPr lang="pt-BR" sz="2400" dirty="0" smtClean="0"/>
              <a:t>Área de empréstimo logo ao norte da ombreira direita</a:t>
            </a:r>
          </a:p>
          <a:p>
            <a:pPr lvl="1"/>
            <a:r>
              <a:rPr lang="pt-BR" sz="2400" dirty="0" smtClean="0"/>
              <a:t>Cortina de injeção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27" y="3613166"/>
            <a:ext cx="8004810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12228" y="599506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6542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990600"/>
            <a:ext cx="8382000" cy="8876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sz="2800" dirty="0" smtClean="0"/>
              <a:t>Valores médios dos testes de controle do solo:</a:t>
            </a:r>
            <a:endParaRPr lang="pt-BR" dirty="0" smtClean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33451" y="3657601"/>
            <a:ext cx="840574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pt-BR" sz="2800" b="0" dirty="0" smtClean="0">
                <a:solidFill>
                  <a:schemeClr val="tx1"/>
                </a:solidFill>
              </a:rPr>
              <a:t>Testes de laboratório pós-falha (material da Zona 1 em restos da trincheira de vedação da ombreira:</a:t>
            </a:r>
          </a:p>
          <a:p>
            <a:endParaRPr lang="pt-BR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57429"/>
              </p:ext>
            </p:extLst>
          </p:nvPr>
        </p:nvGraphicFramePr>
        <p:xfrm>
          <a:off x="1295400" y="2057400"/>
          <a:ext cx="6705600" cy="14630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48000"/>
                <a:gridCol w="3657600"/>
              </a:tblGrid>
              <a:tr h="314185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Razão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98.2 %</a:t>
                      </a:r>
                      <a:endParaRPr lang="en-US" b="1" dirty="0"/>
                    </a:p>
                  </a:txBody>
                  <a:tcPr/>
                </a:tc>
              </a:tr>
              <a:tr h="352845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Teor</a:t>
                      </a:r>
                      <a:r>
                        <a:rPr lang="en-US" b="1" dirty="0" smtClean="0"/>
                        <a:t> de </a:t>
                      </a:r>
                      <a:r>
                        <a:rPr lang="en-US" b="1" dirty="0" err="1" smtClean="0"/>
                        <a:t>umidade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1.3%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abaixo</a:t>
                      </a:r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 da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umidade</a:t>
                      </a:r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ótima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4185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Densidade</a:t>
                      </a:r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seca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99.5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/>
                </a:tc>
              </a:tr>
              <a:tr h="314185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Teor</a:t>
                      </a:r>
                      <a:r>
                        <a:rPr lang="en-US" b="1" dirty="0" smtClean="0"/>
                        <a:t> de </a:t>
                      </a:r>
                      <a:r>
                        <a:rPr lang="en-US" b="1" dirty="0" err="1" smtClean="0"/>
                        <a:t>umidade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18.6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432692"/>
              </p:ext>
            </p:extLst>
          </p:nvPr>
        </p:nvGraphicFramePr>
        <p:xfrm>
          <a:off x="1295400" y="4724401"/>
          <a:ext cx="6705600" cy="14630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48000"/>
                <a:gridCol w="3657600"/>
              </a:tblGrid>
              <a:tr h="32111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LL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médio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/>
                </a:tc>
              </a:tr>
              <a:tr h="321112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PI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médio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</a:tr>
              <a:tr h="321112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Teor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médio</a:t>
                      </a:r>
                      <a:r>
                        <a:rPr lang="en-US" b="1" dirty="0" smtClean="0"/>
                        <a:t> de </a:t>
                      </a:r>
                      <a:r>
                        <a:rPr lang="en-US" b="1" dirty="0" err="1" smtClean="0"/>
                        <a:t>umidade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22 %</a:t>
                      </a:r>
                      <a:endParaRPr lang="en-US" b="1" dirty="0"/>
                    </a:p>
                  </a:txBody>
                  <a:tcPr/>
                </a:tc>
              </a:tr>
              <a:tr h="321112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err="1" smtClean="0"/>
                        <a:t>Finos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médios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80 %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762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Propriedades</a:t>
            </a:r>
            <a:r>
              <a:rPr lang="en-US" kern="0" dirty="0" smtClean="0"/>
              <a:t> do Material – </a:t>
            </a:r>
            <a:r>
              <a:rPr lang="en-US" kern="0" dirty="0" err="1" smtClean="0"/>
              <a:t>Zona</a:t>
            </a:r>
            <a:r>
              <a:rPr lang="en-US" kern="0" dirty="0" smtClean="0"/>
              <a:t> 1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12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1143000"/>
            <a:ext cx="8458200" cy="50084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err="1" smtClean="0"/>
              <a:t>Observações</a:t>
            </a:r>
            <a:r>
              <a:rPr lang="en-US" sz="2800" dirty="0" smtClean="0"/>
              <a:t> </a:t>
            </a:r>
            <a:r>
              <a:rPr lang="en-US" sz="2800" dirty="0" err="1" smtClean="0"/>
              <a:t>depois</a:t>
            </a:r>
            <a:r>
              <a:rPr lang="en-US" sz="2800" dirty="0" smtClean="0"/>
              <a:t> da </a:t>
            </a:r>
            <a:r>
              <a:rPr lang="en-US" sz="2800" dirty="0" err="1" smtClean="0"/>
              <a:t>ruptura</a:t>
            </a:r>
            <a:r>
              <a:rPr lang="en-US" sz="2800" dirty="0" smtClean="0"/>
              <a:t> </a:t>
            </a:r>
            <a:r>
              <a:rPr lang="en-US" sz="2800" dirty="0" err="1" smtClean="0"/>
              <a:t>realizadas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Painel</a:t>
            </a:r>
            <a:r>
              <a:rPr lang="en-US" sz="2800" dirty="0" smtClean="0"/>
              <a:t> </a:t>
            </a:r>
            <a:r>
              <a:rPr lang="en-US" sz="2800" dirty="0" err="1" smtClean="0"/>
              <a:t>Independente</a:t>
            </a:r>
            <a:r>
              <a:rPr lang="en-US" sz="28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pt-BR" sz="2400" i="1" dirty="0" smtClean="0"/>
              <a:t>A Zona 1 foi compactada </a:t>
            </a:r>
            <a:r>
              <a:rPr lang="pt-BR" sz="2400" i="1" dirty="0"/>
              <a:t>abaixo da umidade ótima, era muito quebradiça, e extremamente suscetível </a:t>
            </a:r>
            <a:r>
              <a:rPr lang="pt-BR" sz="2400" i="1" dirty="0" smtClean="0"/>
              <a:t>à erosão por água corrente. Estas duas características foram os principais fatores que contribuíram para a ruptura.</a:t>
            </a:r>
            <a:endParaRPr lang="en-US" sz="2400" i="1" dirty="0"/>
          </a:p>
          <a:p>
            <a:pPr lvl="1"/>
            <a:r>
              <a:rPr lang="pt-BR" sz="2400" i="1" dirty="0" smtClean="0"/>
              <a:t>Os esforços relativamente altos da Zona 1 permitiu a formação de canais de erosão sem o desmoronamento visível do aterro (até um momento muito tardio no processo).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762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Propriedades</a:t>
            </a:r>
            <a:r>
              <a:rPr lang="en-US" kern="0" dirty="0" smtClean="0"/>
              <a:t> do Material – </a:t>
            </a:r>
            <a:r>
              <a:rPr lang="en-US" kern="0" dirty="0" err="1" smtClean="0"/>
              <a:t>Zona</a:t>
            </a:r>
            <a:r>
              <a:rPr lang="en-US" kern="0" dirty="0" smtClean="0"/>
              <a:t> 1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076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1" y="1143000"/>
            <a:ext cx="8077200" cy="190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800" dirty="0" smtClean="0"/>
              <a:t>As seções de obreira foram zonadas de maneira semelhante.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2800" dirty="0" smtClean="0"/>
              <a:t>A maior diferença foi </a:t>
            </a:r>
            <a:r>
              <a:rPr lang="pt-BR" sz="2800" dirty="0" smtClean="0">
                <a:solidFill>
                  <a:srgbClr val="000000"/>
                </a:solidFill>
              </a:rPr>
              <a:t>a trincheira de vedação profunda </a:t>
            </a:r>
            <a:r>
              <a:rPr lang="pt-BR" sz="2800" dirty="0" smtClean="0"/>
              <a:t>e estreita, em vez da trincheira de vedação na seção do vale.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400" y="2895600"/>
            <a:ext cx="6322666" cy="320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281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2772" y="1066801"/>
            <a:ext cx="8610600" cy="27431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 err="1"/>
              <a:t>Medidas</a:t>
            </a:r>
            <a:r>
              <a:rPr lang="en-US" i="1" dirty="0"/>
              <a:t> </a:t>
            </a:r>
            <a:r>
              <a:rPr lang="en-US" i="1" dirty="0" err="1"/>
              <a:t>para</a:t>
            </a:r>
            <a:r>
              <a:rPr lang="en-US" i="1" dirty="0"/>
              <a:t> </a:t>
            </a:r>
            <a:r>
              <a:rPr lang="en-US" i="1" dirty="0" err="1"/>
              <a:t>reduzir</a:t>
            </a:r>
            <a:r>
              <a:rPr lang="en-US" i="1" dirty="0"/>
              <a:t> a </a:t>
            </a:r>
            <a:r>
              <a:rPr lang="en-US" i="1" dirty="0" err="1"/>
              <a:t>infiltração</a:t>
            </a:r>
            <a:r>
              <a:rPr lang="en-US" i="1" dirty="0"/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vermelho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/>
              <a:t>: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ombreiras</a:t>
            </a:r>
            <a:r>
              <a:rPr lang="en-US" sz="2400" dirty="0" smtClean="0"/>
              <a:t>, o </a:t>
            </a:r>
            <a:r>
              <a:rPr lang="en-US" sz="2400" dirty="0" err="1" smtClean="0"/>
              <a:t>mesmo</a:t>
            </a:r>
            <a:r>
              <a:rPr lang="en-US" sz="2400" dirty="0" smtClean="0"/>
              <a:t> material da </a:t>
            </a:r>
            <a:r>
              <a:rPr lang="en-US" sz="2400" dirty="0" err="1" smtClean="0"/>
              <a:t>Zona</a:t>
            </a:r>
            <a:r>
              <a:rPr lang="en-US" sz="2400" dirty="0" smtClean="0"/>
              <a:t> 1 </a:t>
            </a:r>
            <a:r>
              <a:rPr lang="en-US" sz="2400" dirty="0" err="1" smtClean="0"/>
              <a:t>serviu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barreira</a:t>
            </a:r>
            <a:r>
              <a:rPr lang="en-US" sz="2400" dirty="0" smtClean="0"/>
              <a:t> à </a:t>
            </a:r>
            <a:r>
              <a:rPr lang="en-US" sz="2400" dirty="0" err="1" smtClean="0"/>
              <a:t>infiltração</a:t>
            </a:r>
            <a:r>
              <a:rPr lang="en-US" sz="2400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As </a:t>
            </a:r>
            <a:r>
              <a:rPr lang="en-US" sz="2400" dirty="0" err="1" smtClean="0"/>
              <a:t>trincheiras</a:t>
            </a:r>
            <a:r>
              <a:rPr lang="en-US" sz="2400" dirty="0" smtClean="0"/>
              <a:t> de </a:t>
            </a:r>
            <a:r>
              <a:rPr lang="en-US" sz="2400" dirty="0" err="1" smtClean="0"/>
              <a:t>vedação</a:t>
            </a:r>
            <a:r>
              <a:rPr lang="en-US" sz="2400" dirty="0" smtClean="0"/>
              <a:t>  </a:t>
            </a:r>
            <a:r>
              <a:rPr lang="en-US" sz="2400" dirty="0" err="1" smtClean="0"/>
              <a:t>foram</a:t>
            </a:r>
            <a:r>
              <a:rPr lang="en-US" sz="2400" dirty="0" smtClean="0"/>
              <a:t> </a:t>
            </a:r>
            <a:r>
              <a:rPr lang="en-US" sz="2400" dirty="0" err="1" smtClean="0"/>
              <a:t>escavadas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rocha</a:t>
            </a:r>
            <a:r>
              <a:rPr lang="en-US" sz="2400" dirty="0" smtClean="0"/>
              <a:t> </a:t>
            </a:r>
            <a:r>
              <a:rPr lang="en-US" sz="2400" dirty="0" err="1" smtClean="0"/>
              <a:t>fraturada</a:t>
            </a:r>
            <a:r>
              <a:rPr lang="en-US" sz="2400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 </a:t>
            </a:r>
            <a:r>
              <a:rPr lang="en-US" sz="2400" dirty="0" err="1" smtClean="0"/>
              <a:t>cortina</a:t>
            </a:r>
            <a:r>
              <a:rPr lang="en-US" sz="2400" dirty="0" smtClean="0"/>
              <a:t> de </a:t>
            </a:r>
            <a:r>
              <a:rPr lang="en-US" sz="2400" dirty="0" err="1" smtClean="0"/>
              <a:t>injeção</a:t>
            </a:r>
            <a:r>
              <a:rPr lang="en-US" sz="2400" dirty="0" smtClean="0"/>
              <a:t> se </a:t>
            </a:r>
            <a:r>
              <a:rPr lang="en-US" sz="2400" dirty="0" err="1" smtClean="0"/>
              <a:t>projetava</a:t>
            </a:r>
            <a:r>
              <a:rPr lang="en-US" sz="2400" dirty="0" smtClean="0"/>
              <a:t> </a:t>
            </a:r>
            <a:r>
              <a:rPr lang="en-US" sz="2400" dirty="0" err="1" smtClean="0"/>
              <a:t>abaixo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do </a:t>
            </a:r>
            <a:r>
              <a:rPr lang="en-US" sz="2400" dirty="0" err="1" smtClean="0">
                <a:solidFill>
                  <a:srgbClr val="000000"/>
                </a:solidFill>
              </a:rPr>
              <a:t>reaterro</a:t>
            </a:r>
            <a:r>
              <a:rPr lang="en-US" sz="2400" dirty="0" smtClean="0">
                <a:solidFill>
                  <a:srgbClr val="000000"/>
                </a:solidFill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</a:rPr>
              <a:t>preenchimento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6" t="32197" r="10181" b="22936"/>
          <a:stretch/>
        </p:blipFill>
        <p:spPr bwMode="auto">
          <a:xfrm>
            <a:off x="1034143" y="3810000"/>
            <a:ext cx="7347858" cy="29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67200" y="5638800"/>
            <a:ext cx="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111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1066800"/>
            <a:ext cx="8610600" cy="35883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i="1" dirty="0" err="1"/>
              <a:t>Medidas</a:t>
            </a:r>
            <a:r>
              <a:rPr lang="en-US" i="1" dirty="0"/>
              <a:t> </a:t>
            </a:r>
            <a:r>
              <a:rPr lang="en-US" i="1" dirty="0" err="1"/>
              <a:t>para</a:t>
            </a:r>
            <a:r>
              <a:rPr lang="en-US" i="1" dirty="0"/>
              <a:t> </a:t>
            </a:r>
            <a:r>
              <a:rPr lang="en-US" i="1" dirty="0" err="1"/>
              <a:t>reduzir</a:t>
            </a:r>
            <a:r>
              <a:rPr lang="en-US" i="1" dirty="0"/>
              <a:t> a </a:t>
            </a:r>
            <a:r>
              <a:rPr lang="en-US" i="1" dirty="0" err="1" smtClean="0"/>
              <a:t>infiltração</a:t>
            </a:r>
            <a:r>
              <a:rPr lang="en-US" i="1" dirty="0" smtClean="0"/>
              <a:t> </a:t>
            </a:r>
            <a:r>
              <a:rPr lang="en-US" dirty="0" smtClean="0">
                <a:solidFill>
                  <a:srgbClr val="0A54E8"/>
                </a:solidFill>
              </a:rPr>
              <a:t>(</a:t>
            </a:r>
            <a:r>
              <a:rPr lang="en-US" dirty="0" err="1" smtClean="0">
                <a:solidFill>
                  <a:srgbClr val="0A54E8"/>
                </a:solidFill>
              </a:rPr>
              <a:t>Zona</a:t>
            </a:r>
            <a:r>
              <a:rPr lang="en-US" dirty="0" smtClean="0">
                <a:solidFill>
                  <a:srgbClr val="0A54E8"/>
                </a:solidFill>
              </a:rPr>
              <a:t> 2 </a:t>
            </a:r>
            <a:r>
              <a:rPr lang="en-US" dirty="0" err="1" smtClean="0">
                <a:solidFill>
                  <a:srgbClr val="0A54E8"/>
                </a:solidFill>
              </a:rPr>
              <a:t>em</a:t>
            </a:r>
            <a:r>
              <a:rPr lang="en-US" dirty="0" smtClean="0">
                <a:solidFill>
                  <a:srgbClr val="0A54E8"/>
                </a:solidFill>
              </a:rPr>
              <a:t> </a:t>
            </a:r>
            <a:r>
              <a:rPr lang="en-US" dirty="0" err="1" smtClean="0">
                <a:solidFill>
                  <a:srgbClr val="0A54E8"/>
                </a:solidFill>
              </a:rPr>
              <a:t>azul</a:t>
            </a:r>
            <a:r>
              <a:rPr lang="en-US" dirty="0" smtClean="0">
                <a:solidFill>
                  <a:srgbClr val="0A54E8"/>
                </a:solidFill>
              </a:rPr>
              <a:t>)</a:t>
            </a:r>
            <a:r>
              <a:rPr lang="en-US" dirty="0" smtClean="0"/>
              <a:t>: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Há zona de transição de areia e cascalho </a:t>
            </a:r>
            <a:r>
              <a:rPr lang="pt-BR" sz="2000" u="sng" dirty="0" smtClean="0"/>
              <a:t>a montante</a:t>
            </a:r>
            <a:r>
              <a:rPr lang="pt-BR" sz="2000" dirty="0" smtClean="0"/>
              <a:t> da barreira de infiltração no aterro, mas não na fundação </a:t>
            </a:r>
            <a:r>
              <a:rPr lang="pt-BR" sz="2000" dirty="0"/>
              <a:t>(leito do rio </a:t>
            </a:r>
            <a:r>
              <a:rPr lang="pt-BR" sz="2000" dirty="0">
                <a:solidFill>
                  <a:srgbClr val="000000"/>
                </a:solidFill>
              </a:rPr>
              <a:t>ou </a:t>
            </a:r>
            <a:r>
              <a:rPr lang="pt-BR" sz="2000" dirty="0" smtClean="0">
                <a:solidFill>
                  <a:srgbClr val="000000"/>
                </a:solidFill>
              </a:rPr>
              <a:t>trincheiras de vedação ).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Há uma zona drenante ou filtrante de areia e cascalho a jusante da </a:t>
            </a:r>
            <a:r>
              <a:rPr lang="pt-BR" sz="2000" dirty="0" err="1" smtClean="0"/>
              <a:t>da</a:t>
            </a:r>
            <a:r>
              <a:rPr lang="pt-BR" sz="2000" dirty="0" smtClean="0"/>
              <a:t> barreira de infiltração.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A Zona 2 alcançava a rocha sã no fundo do vale e se estendia como tapete horizontal por baixo de uma zona de material não selecionado e uma zona de enrocamento a jusante.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Material da Zona 2 do vale do rio, a montante.</a:t>
            </a:r>
            <a:endParaRPr lang="pt-BR" sz="20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pt-BR" sz="2000" dirty="0" smtClean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pt-BR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876800"/>
            <a:ext cx="5212460" cy="17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771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1143000"/>
            <a:ext cx="8839200" cy="1447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dirty="0" smtClean="0"/>
              <a:t>Valores médios dos testes de controle das </a:t>
            </a:r>
            <a:r>
              <a:rPr lang="pt-BR" dirty="0"/>
              <a:t>obras de construção do aterro:</a:t>
            </a:r>
          </a:p>
          <a:p>
            <a:endParaRPr 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26162"/>
              </p:ext>
            </p:extLst>
          </p:nvPr>
        </p:nvGraphicFramePr>
        <p:xfrm>
          <a:off x="1322120" y="2698668"/>
          <a:ext cx="6096000" cy="1854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Tipo</a:t>
                      </a:r>
                      <a:r>
                        <a:rPr lang="en-US" b="1" dirty="0" smtClean="0"/>
                        <a:t> de Material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Cascalho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médio</a:t>
                      </a:r>
                      <a:r>
                        <a:rPr lang="en-US" b="1" dirty="0" smtClean="0"/>
                        <a:t> e </a:t>
                      </a:r>
                      <a:r>
                        <a:rPr lang="en-US" b="1" dirty="0" err="1" smtClean="0"/>
                        <a:t>grande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Permeabilidade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 10</a:t>
                      </a:r>
                      <a:r>
                        <a:rPr lang="en-US" b="1" baseline="30000" dirty="0" smtClean="0"/>
                        <a:t>-5</a:t>
                      </a:r>
                      <a:r>
                        <a:rPr lang="en-US" b="1" dirty="0" smtClean="0"/>
                        <a:t> cm/s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Plus 3 inch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10-30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Plus No. 4 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45-76 %, </a:t>
                      </a:r>
                      <a:r>
                        <a:rPr lang="en-US" b="1" baseline="0" dirty="0" err="1" smtClean="0"/>
                        <a:t>média</a:t>
                      </a:r>
                      <a:r>
                        <a:rPr lang="en-US" b="1" baseline="0" dirty="0" smtClean="0"/>
                        <a:t> 66%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Minus 200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2-12, </a:t>
                      </a:r>
                      <a:r>
                        <a:rPr lang="en-US" b="1" dirty="0" err="1" smtClean="0"/>
                        <a:t>média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4.5%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Propriedades</a:t>
            </a:r>
            <a:r>
              <a:rPr lang="en-US" kern="0" dirty="0" smtClean="0"/>
              <a:t> do Material – </a:t>
            </a:r>
            <a:r>
              <a:rPr lang="en-US" kern="0" dirty="0" err="1" smtClean="0"/>
              <a:t>Zona</a:t>
            </a:r>
            <a:r>
              <a:rPr lang="en-US" kern="0" dirty="0" smtClean="0"/>
              <a:t> 2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259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1143000"/>
            <a:ext cx="8589818" cy="5181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Observações</a:t>
            </a:r>
            <a:r>
              <a:rPr lang="en-US" dirty="0" smtClean="0"/>
              <a:t> </a:t>
            </a:r>
            <a:r>
              <a:rPr lang="en-US" dirty="0" err="1" smtClean="0"/>
              <a:t>realizadas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Painel</a:t>
            </a:r>
            <a:r>
              <a:rPr lang="en-US" dirty="0" smtClean="0"/>
              <a:t> </a:t>
            </a:r>
            <a:r>
              <a:rPr lang="en-US" dirty="0" err="1" smtClean="0"/>
              <a:t>Independente</a:t>
            </a:r>
            <a:r>
              <a:rPr lang="en-US" dirty="0" smtClean="0"/>
              <a:t> </a:t>
            </a:r>
            <a:r>
              <a:rPr lang="en-US" dirty="0" err="1" smtClean="0"/>
              <a:t>depois</a:t>
            </a:r>
            <a:r>
              <a:rPr lang="en-US" dirty="0" smtClean="0"/>
              <a:t> da </a:t>
            </a:r>
            <a:r>
              <a:rPr lang="en-US" dirty="0" err="1" smtClean="0"/>
              <a:t>ruptura</a:t>
            </a:r>
            <a:r>
              <a:rPr lang="en-US" dirty="0" smtClean="0"/>
              <a:t>: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/>
              <a:t>A Zona 2 devia funcionar como dreno vertical e tapete horizontal.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/>
              <a:t>Porém, as permeabilidades medidas durante a obra levantam dúvidas quanto à sua capacidade de agir como dreno. Pode ter ficado quase tão impermeável quanto o núcleo da Zona 1.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/>
              <a:t>Assim, a Zona 2 provavelmente impediu que a infiltração através dos tubos de erosão formados no núcleo da Zona 1 viesse à tona antes na face a jusante.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Propriedades</a:t>
            </a:r>
            <a:r>
              <a:rPr lang="en-US" kern="0" dirty="0" smtClean="0"/>
              <a:t> do Material – </a:t>
            </a:r>
            <a:r>
              <a:rPr lang="en-US" kern="0" dirty="0" err="1" smtClean="0"/>
              <a:t>Zona</a:t>
            </a:r>
            <a:r>
              <a:rPr lang="en-US" kern="0" dirty="0" smtClean="0"/>
              <a:t> 2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2598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69" y="0"/>
            <a:ext cx="8413532" cy="762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Zonas</a:t>
            </a:r>
            <a:r>
              <a:rPr lang="en-US" dirty="0" smtClean="0"/>
              <a:t> do </a:t>
            </a:r>
            <a:r>
              <a:rPr lang="en-US" dirty="0" err="1" smtClean="0"/>
              <a:t>Aterro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7633" y="1066800"/>
            <a:ext cx="8305800" cy="251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A Zona 3 continha enchimento não selecionado, a jusante da Zona 2.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Continha solos mais finos, em particular solos ricos em </a:t>
            </a:r>
            <a:r>
              <a:rPr lang="pt-BR" dirty="0" err="1" smtClean="0"/>
              <a:t>caliche</a:t>
            </a:r>
            <a:r>
              <a:rPr lang="pt-BR" dirty="0" smtClean="0"/>
              <a:t> ou cimentados da área de empréstimo na Zona 1, considerados indesejáveis para emprego no núcleo.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As propriedades de compactação e material eram similares às da Zona 1.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57" y="3581400"/>
            <a:ext cx="828072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90533" y="3962400"/>
            <a:ext cx="1371600" cy="9906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647267" y="4953000"/>
            <a:ext cx="381000" cy="304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81133" y="5257800"/>
            <a:ext cx="14478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690533" y="3962400"/>
            <a:ext cx="2438400" cy="1295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11791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Antecedentes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43553" y="940559"/>
            <a:ext cx="4087503" cy="34790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Foram realizados estudos em busca de um local para armazenar água na área desde os anos 30.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Locais foram estudados pelo USACE e pelo USBR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2400" dirty="0" smtClean="0"/>
              <a:t>O Congresso autorizou a construção em 1964.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pt-BR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21" y="1065418"/>
            <a:ext cx="4196688" cy="2973182"/>
          </a:xfrm>
          <a:prstGeom prst="rect">
            <a:avLst/>
          </a:prstGeom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443551" y="4419600"/>
            <a:ext cx="8441141" cy="186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b="0" dirty="0" smtClean="0">
                <a:solidFill>
                  <a:schemeClr val="tx1"/>
                </a:solidFill>
              </a:rPr>
              <a:t>Ações civis na justiça no início dos anos 70 adiaram o começo das obras.</a:t>
            </a:r>
            <a:endParaRPr lang="pt-BR" dirty="0" smtClean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pt-BR" b="0" dirty="0" smtClean="0">
                <a:solidFill>
                  <a:schemeClr val="tx1"/>
                </a:solidFill>
              </a:rPr>
              <a:t>A limpeza do local começou em 1972; o aterro foi concluído em novembro de 1975.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36423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82760" y="1005444"/>
            <a:ext cx="8077200" cy="24997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/>
              <a:t>A Zona 5 consistia em enrocamento das escavações da obra (túnel, usina, fundação e configuração do aterro, etc.).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/>
              <a:t>A Zona 5 foi colocada nos taludes a montante e a jusante, principalmente como proteção de talude.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3657600"/>
            <a:ext cx="828072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905000" y="5105400"/>
            <a:ext cx="152400" cy="1524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981200" y="4800600"/>
            <a:ext cx="1066800" cy="4572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895600" y="3962400"/>
            <a:ext cx="762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28800" y="4824046"/>
            <a:ext cx="1160585" cy="357554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32431" y="5521569"/>
            <a:ext cx="4572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66185" y="5439507"/>
            <a:ext cx="152400" cy="762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037385" y="4753707"/>
            <a:ext cx="1981200" cy="6858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818185" y="4149969"/>
            <a:ext cx="1219200" cy="6096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41631" y="4149969"/>
            <a:ext cx="2590800" cy="13716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425669" y="0"/>
            <a:ext cx="841353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Zonas do 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926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26521" y="1219201"/>
            <a:ext cx="8420595" cy="472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Medidas defensivas que </a:t>
            </a:r>
            <a:r>
              <a:rPr lang="pt-BR" sz="2400" u="sng" dirty="0" smtClean="0"/>
              <a:t>não</a:t>
            </a:r>
            <a:r>
              <a:rPr lang="pt-BR" sz="2400" dirty="0" smtClean="0"/>
              <a:t> foram incluídas no projeto: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Zona de transição entre a Zona 1 e o aluvião no fundo do vale.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Zona de transição entre a Zona 1 e a rocha fraturada na trincheira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dirty="0" smtClean="0">
                <a:solidFill>
                  <a:srgbClr val="000000"/>
                </a:solidFill>
              </a:rPr>
              <a:t>de vedação, a jusante do topo das injeções.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Previsão para tratamento de superfícies (concreto dental ou injeção de calda).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Sistema de drenagem nas </a:t>
            </a:r>
            <a:r>
              <a:rPr lang="pt-BR" sz="2400" dirty="0" smtClean="0"/>
              <a:t>duas ombreiras.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/>
              <a:t>Instalação de piezômetros ou instrumentos semelhantes a jusante.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604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14647" y="983672"/>
            <a:ext cx="7924800" cy="49599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BR" dirty="0" smtClean="0"/>
              <a:t>Comentários do Painel Independente sobre o projeto: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/>
              <a:t>A defesa contra a infiltração no projeto final dependia quase exclusivamente do núcleo impermeável, </a:t>
            </a:r>
            <a:r>
              <a:rPr lang="pt-BR" sz="2400" i="1" dirty="0">
                <a:solidFill>
                  <a:srgbClr val="000000"/>
                </a:solidFill>
              </a:rPr>
              <a:t>d</a:t>
            </a:r>
            <a:r>
              <a:rPr lang="pt-BR" sz="2400" i="1" dirty="0" smtClean="0">
                <a:solidFill>
                  <a:srgbClr val="000000"/>
                </a:solidFill>
              </a:rPr>
              <a:t>o </a:t>
            </a:r>
            <a:r>
              <a:rPr lang="pt-BR" sz="2400" i="1" dirty="0" err="1" smtClean="0">
                <a:solidFill>
                  <a:srgbClr val="000000"/>
                </a:solidFill>
              </a:rPr>
              <a:t>reaterro</a:t>
            </a:r>
            <a:r>
              <a:rPr lang="pt-BR" sz="2400" i="1" dirty="0" smtClean="0">
                <a:solidFill>
                  <a:srgbClr val="000000"/>
                </a:solidFill>
              </a:rPr>
              <a:t> da trincheira de vedação e da cortina de injeção.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>
                <a:solidFill>
                  <a:srgbClr val="000000"/>
                </a:solidFill>
              </a:rPr>
              <a:t>A única defesa a jusante contra fissuras no núcleo ou vazamentos concentrados era a transição da Zona 2, mas essa zona não alcançava as trincheiras de vedação 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400" i="1" dirty="0" smtClean="0"/>
              <a:t>Além disso, é duvidosa a capacidade de a Zona 2 servir como zona drenante, devido à sua baixa permeabilidade.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Projeto</a:t>
            </a:r>
            <a:r>
              <a:rPr lang="en-US" kern="0" dirty="0" smtClean="0"/>
              <a:t> do </a:t>
            </a:r>
            <a:r>
              <a:rPr lang="en-US" kern="0" dirty="0" err="1" smtClean="0"/>
              <a:t>Aterro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682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990600"/>
            <a:ext cx="8229600" cy="5181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Cortinas de injeção: duas fileiras externas “de barreira” e fileira central do topo das injeções.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>
                <a:solidFill>
                  <a:schemeClr val="accent2"/>
                </a:solidFill>
              </a:rPr>
              <a:t>Houve ênfase especial nas injeções durante a construção.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>
                <a:solidFill>
                  <a:schemeClr val="accent2"/>
                </a:solidFill>
              </a:rPr>
              <a:t>36.000 metros lineares em furos de injeção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>
                <a:solidFill>
                  <a:schemeClr val="accent2"/>
                </a:solidFill>
              </a:rPr>
              <a:t>Mais de 17.000 m³ de cimento e areia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O projeto estipulou zonas injetadas na fundação apenas “se necessário” para tratar defeitos específicos.</a:t>
            </a: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sz="2000" i="1" dirty="0" smtClean="0">
                <a:solidFill>
                  <a:schemeClr val="accent2"/>
                </a:solidFill>
              </a:rPr>
              <a:t>A injeção de zonas na fundação foi limitada.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000" dirty="0" smtClean="0"/>
              <a:t>O documento “Considerações sobre o Projeto para a Barragem </a:t>
            </a:r>
            <a:r>
              <a:rPr lang="pt-BR" sz="2000" dirty="0" err="1" smtClean="0"/>
              <a:t>Teton</a:t>
            </a:r>
            <a:r>
              <a:rPr lang="pt-BR" sz="2000" dirty="0" smtClean="0"/>
              <a:t>” (1971, USBR) estipulou que fissuras abertas fossem tratadas por limpeza com ar, vedação da superfície e injeção de baixa pressão.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chemeClr val="accent2"/>
                </a:solidFill>
              </a:rPr>
              <a:t>Os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desenhos</a:t>
            </a:r>
            <a:r>
              <a:rPr lang="en-US" sz="2000" dirty="0" smtClean="0">
                <a:solidFill>
                  <a:schemeClr val="accent2"/>
                </a:solidFill>
              </a:rPr>
              <a:t> e </a:t>
            </a:r>
            <a:r>
              <a:rPr lang="en-US" sz="2000" dirty="0" err="1" smtClean="0">
                <a:solidFill>
                  <a:schemeClr val="accent2"/>
                </a:solidFill>
              </a:rPr>
              <a:t>especificações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não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incluíram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essa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exigência</a:t>
            </a:r>
            <a:r>
              <a:rPr lang="en-US" sz="2000" dirty="0" smtClean="0">
                <a:solidFill>
                  <a:schemeClr val="accent2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chemeClr val="accent2"/>
                </a:solidFill>
              </a:rPr>
              <a:t>Esse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tipo</a:t>
            </a:r>
            <a:r>
              <a:rPr lang="en-US" sz="2000" dirty="0" smtClean="0">
                <a:solidFill>
                  <a:schemeClr val="accent2"/>
                </a:solidFill>
              </a:rPr>
              <a:t> de </a:t>
            </a:r>
            <a:r>
              <a:rPr lang="en-US" sz="2000" dirty="0" err="1" smtClean="0">
                <a:solidFill>
                  <a:schemeClr val="accent2"/>
                </a:solidFill>
              </a:rPr>
              <a:t>tratamento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foi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escassamente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executado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</a:rPr>
              <a:t>na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prática</a:t>
            </a:r>
            <a:r>
              <a:rPr lang="en-US" sz="2000" dirty="0" smtClean="0">
                <a:solidFill>
                  <a:schemeClr val="accent2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2"/>
                </a:solidFill>
              </a:rPr>
              <a:t>A </a:t>
            </a:r>
            <a:r>
              <a:rPr lang="en-US" sz="2000" dirty="0" err="1" smtClean="0">
                <a:solidFill>
                  <a:schemeClr val="accent2"/>
                </a:solidFill>
              </a:rPr>
              <a:t>alternativa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usada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foi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calda</a:t>
            </a:r>
            <a:r>
              <a:rPr lang="en-US" sz="2000" dirty="0" smtClean="0">
                <a:solidFill>
                  <a:schemeClr val="accent2"/>
                </a:solidFill>
              </a:rPr>
              <a:t> de </a:t>
            </a:r>
            <a:r>
              <a:rPr lang="en-US" sz="2000" dirty="0" err="1" smtClean="0">
                <a:solidFill>
                  <a:schemeClr val="accent2"/>
                </a:solidFill>
              </a:rPr>
              <a:t>concreto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ou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injeção</a:t>
            </a:r>
            <a:r>
              <a:rPr lang="en-US" sz="2000" dirty="0">
                <a:solidFill>
                  <a:schemeClr val="accent2"/>
                </a:solidFill>
              </a:rPr>
              <a:t> de </a:t>
            </a:r>
            <a:r>
              <a:rPr lang="en-US" sz="2000" dirty="0" err="1">
                <a:solidFill>
                  <a:schemeClr val="accent2"/>
                </a:solidFill>
              </a:rPr>
              <a:t>calda</a:t>
            </a:r>
            <a:r>
              <a:rPr lang="en-US" sz="2000" dirty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" y="76200"/>
            <a:ext cx="87183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Construção</a:t>
            </a:r>
            <a:r>
              <a:rPr lang="en-US" kern="0" dirty="0" smtClean="0"/>
              <a:t> da </a:t>
            </a:r>
            <a:r>
              <a:rPr lang="en-US" kern="0" dirty="0" err="1" smtClean="0"/>
              <a:t>Fundação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891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670" y="152400"/>
            <a:ext cx="8439380" cy="13715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</a:t>
            </a:r>
            <a:r>
              <a:rPr lang="en-US" sz="4000" dirty="0" err="1" smtClean="0"/>
              <a:t>não</a:t>
            </a:r>
            <a:r>
              <a:rPr lang="en-US" sz="4000" dirty="0" smtClean="0"/>
              <a:t> </a:t>
            </a:r>
            <a:r>
              <a:rPr lang="en-US" sz="4000" dirty="0" err="1" smtClean="0"/>
              <a:t>tratar</a:t>
            </a:r>
            <a:r>
              <a:rPr lang="en-US" sz="4000" dirty="0" smtClean="0"/>
              <a:t> a </a:t>
            </a:r>
            <a:r>
              <a:rPr lang="en-US" sz="4000" dirty="0" err="1" smtClean="0"/>
              <a:t>trincheira</a:t>
            </a:r>
            <a:r>
              <a:rPr lang="en-US" sz="4000" dirty="0" smtClean="0"/>
              <a:t> de </a:t>
            </a:r>
            <a:r>
              <a:rPr lang="en-US" sz="4000" dirty="0" err="1" smtClean="0"/>
              <a:t>vedação</a:t>
            </a:r>
            <a:r>
              <a:rPr lang="en-US" sz="4000" dirty="0" smtClean="0"/>
              <a:t> com </a:t>
            </a:r>
            <a:r>
              <a:rPr lang="en-US" sz="4000" dirty="0"/>
              <a:t>¨</a:t>
            </a:r>
            <a:r>
              <a:rPr lang="en-US" sz="4000" dirty="0" err="1" smtClean="0"/>
              <a:t>concreto</a:t>
            </a:r>
            <a:r>
              <a:rPr lang="en-US" sz="4000" dirty="0" smtClean="0"/>
              <a:t> </a:t>
            </a:r>
            <a:r>
              <a:rPr lang="en-US" sz="4000" dirty="0" err="1" smtClean="0"/>
              <a:t>projetado</a:t>
            </a:r>
            <a:r>
              <a:rPr lang="en-US" sz="4000" dirty="0" smtClean="0"/>
              <a:t>¨?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52600"/>
            <a:ext cx="3988249" cy="3996047"/>
          </a:xfrm>
          <a:prstGeom prst="rect">
            <a:avLst/>
          </a:prstGeo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219998" y="1676401"/>
            <a:ext cx="4571607" cy="467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0" dirty="0" smtClean="0">
                <a:solidFill>
                  <a:schemeClr val="tx1"/>
                </a:solidFill>
              </a:rPr>
              <a:t>Após visita ao local, os projetistas consideraram o uso de concreto projetado na face a jusante da trincheira de vedação.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0" dirty="0" smtClean="0">
                <a:solidFill>
                  <a:schemeClr val="tx1"/>
                </a:solidFill>
              </a:rPr>
              <a:t>O departamento de construção depois elaborou o procedimento </a:t>
            </a:r>
            <a:r>
              <a:rPr lang="pt-BR" sz="2000" dirty="0" smtClean="0">
                <a:solidFill>
                  <a:schemeClr val="tx1"/>
                </a:solidFill>
              </a:rPr>
              <a:t>“injeção de calda” (</a:t>
            </a:r>
            <a:r>
              <a:rPr lang="pt-BR" sz="2000" i="1" dirty="0" err="1" smtClean="0">
                <a:solidFill>
                  <a:schemeClr val="tx1"/>
                </a:solidFill>
              </a:rPr>
              <a:t>slush</a:t>
            </a:r>
            <a:r>
              <a:rPr lang="pt-BR" sz="2000" i="1" dirty="0" smtClean="0">
                <a:solidFill>
                  <a:schemeClr val="tx1"/>
                </a:solidFill>
              </a:rPr>
              <a:t> </a:t>
            </a:r>
            <a:r>
              <a:rPr lang="pt-BR" sz="2000" i="1" dirty="0" err="1" smtClean="0">
                <a:solidFill>
                  <a:schemeClr val="tx1"/>
                </a:solidFill>
              </a:rPr>
              <a:t>grouting</a:t>
            </a:r>
            <a:r>
              <a:rPr lang="pt-BR" sz="2000" dirty="0">
                <a:solidFill>
                  <a:schemeClr val="tx1"/>
                </a:solidFill>
              </a:rPr>
              <a:t>)</a:t>
            </a:r>
            <a:endParaRPr lang="pt-BR" sz="20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0" dirty="0" smtClean="0">
                <a:solidFill>
                  <a:schemeClr val="tx1"/>
                </a:solidFill>
              </a:rPr>
              <a:t>O departamento de construção também aceitou fazer um esforço extra na “compactação especial” na trincheira de vedação.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0" dirty="0" smtClean="0">
                <a:solidFill>
                  <a:schemeClr val="tx1"/>
                </a:solidFill>
              </a:rPr>
              <a:t>Não houve documentação oficial dessas decisões.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0" dirty="0" smtClean="0">
                <a:solidFill>
                  <a:schemeClr val="tx1"/>
                </a:solidFill>
              </a:rPr>
              <a:t>A documentação pós-ruptura consta do relatório oficial do IRG sobre a falha.</a:t>
            </a:r>
            <a:endParaRPr lang="en-US" sz="18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solidFill>
                <a:srgbClr val="92D05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81000" y="152400"/>
            <a:ext cx="8337332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Injeção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calda</a:t>
            </a:r>
            <a:r>
              <a:rPr lang="en-US" b="1" dirty="0" smtClean="0">
                <a:solidFill>
                  <a:schemeClr val="tx1"/>
                </a:solidFill>
              </a:rPr>
              <a:t> (Slush Grouting)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9187" y="1488558"/>
            <a:ext cx="5108027" cy="48360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000000"/>
                </a:solidFill>
              </a:rPr>
              <a:t>Não consta das especificações a “injeção de calda” ou outro modo de tratar a interface entre a Zona 1 e a rocha sã, quando havia fraturas abertas expostas.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000000"/>
                </a:solidFill>
              </a:rPr>
              <a:t>O departamento de construção estipulou a colocação de mais de 1370 m³ de calda de cimento.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000000"/>
                </a:solidFill>
              </a:rPr>
              <a:t>Isso foi feito simplesmente derramando calda nas fraturas abertas, por fluxo de gravidade.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000000"/>
                </a:solidFill>
              </a:rPr>
              <a:t>Não se usou a injeção </a:t>
            </a:r>
            <a:r>
              <a:rPr lang="pt-BR" sz="2200" smtClean="0">
                <a:solidFill>
                  <a:srgbClr val="000000"/>
                </a:solidFill>
              </a:rPr>
              <a:t>de calda </a:t>
            </a:r>
            <a:r>
              <a:rPr lang="pt-BR" sz="2200" dirty="0" smtClean="0">
                <a:solidFill>
                  <a:srgbClr val="000000"/>
                </a:solidFill>
              </a:rPr>
              <a:t>acima de 1.586 m de elevação, porque as </a:t>
            </a:r>
            <a:r>
              <a:rPr lang="pt-BR" sz="2200" dirty="0" smtClean="0"/>
              <a:t>fraturas eram pequenas demais para serem injetadas apenas por gravidade.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rgbClr val="92D05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134" y="1472516"/>
            <a:ext cx="3793152" cy="389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080" y="5141723"/>
            <a:ext cx="1483206" cy="147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0"/>
            <a:ext cx="8718331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pt-BR" smtClean="0"/>
              <a:t>O que é “compactação especial”?</a:t>
            </a: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27630" y="817181"/>
            <a:ext cx="8116613" cy="1164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Compactação de material usando técnicas especiais, tipicamente em </a:t>
            </a:r>
            <a:r>
              <a:rPr lang="pt-BR" sz="2400" dirty="0" smtClean="0">
                <a:solidFill>
                  <a:srgbClr val="000000"/>
                </a:solidFill>
              </a:rPr>
              <a:t>camadas mais delgadas (thinner </a:t>
            </a:r>
            <a:r>
              <a:rPr lang="pt-BR" sz="2400" dirty="0" err="1" smtClean="0">
                <a:solidFill>
                  <a:srgbClr val="000000"/>
                </a:solidFill>
              </a:rPr>
              <a:t>lifts</a:t>
            </a:r>
            <a:r>
              <a:rPr lang="pt-BR" sz="2400" dirty="0" smtClean="0">
                <a:solidFill>
                  <a:srgbClr val="000000"/>
                </a:solidFill>
              </a:rPr>
              <a:t>), com equipamentos </a:t>
            </a:r>
            <a:r>
              <a:rPr lang="pt-BR" sz="2400" dirty="0" smtClean="0"/>
              <a:t>menores, manuais.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30" y="2057400"/>
            <a:ext cx="4935940" cy="426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2590800"/>
            <a:ext cx="320040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3552" y="1"/>
            <a:ext cx="8229600" cy="867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rmAutofit/>
          </a:bodyPr>
          <a:lstStyle/>
          <a:p>
            <a:r>
              <a:rPr lang="en-US" dirty="0" err="1" smtClean="0"/>
              <a:t>Construção</a:t>
            </a:r>
            <a:r>
              <a:rPr lang="en-US" dirty="0" smtClean="0"/>
              <a:t> - 1972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69" y="867274"/>
            <a:ext cx="4164578" cy="4198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8250" y="869502"/>
            <a:ext cx="4595750" cy="209680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spcAft>
                <a:spcPts val="1200"/>
              </a:spcAft>
            </a:pPr>
            <a:r>
              <a:rPr lang="pt-BR" b="1" dirty="0" smtClean="0"/>
              <a:t>Outono de 1972 – Começou o trabalho na trincheira de vedação, principalmente à direita do vertedouro.</a:t>
            </a:r>
          </a:p>
          <a:p>
            <a:pPr>
              <a:spcAft>
                <a:spcPts val="120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Foi concluída alguma escavação de topos das injeções.</a:t>
            </a:r>
          </a:p>
          <a:p>
            <a:pPr>
              <a:spcAft>
                <a:spcPts val="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Construção do túnel de desvio.</a:t>
            </a:r>
            <a:endParaRPr lang="pt-BR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12" y="3083206"/>
            <a:ext cx="5058888" cy="37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3552" y="0"/>
            <a:ext cx="8229600" cy="8790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Construção</a:t>
            </a:r>
            <a:r>
              <a:rPr lang="en-US" dirty="0" smtClean="0"/>
              <a:t> - 1973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949" y="3562597"/>
            <a:ext cx="4792051" cy="3295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3871" y="879070"/>
            <a:ext cx="4595750" cy="251886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Primavera/</a:t>
            </a:r>
            <a:r>
              <a:rPr lang="en-US" b="1" dirty="0" err="1" smtClean="0">
                <a:solidFill>
                  <a:srgbClr val="000000"/>
                </a:solidFill>
              </a:rPr>
              <a:t>verão</a:t>
            </a:r>
            <a:r>
              <a:rPr lang="en-US" b="1" dirty="0" smtClean="0">
                <a:solidFill>
                  <a:srgbClr val="000000"/>
                </a:solidFill>
              </a:rPr>
              <a:t> – segue </a:t>
            </a:r>
            <a:r>
              <a:rPr lang="en-US" b="1" dirty="0" err="1" smtClean="0">
                <a:solidFill>
                  <a:srgbClr val="000000"/>
                </a:solidFill>
              </a:rPr>
              <a:t>escavação</a:t>
            </a:r>
            <a:r>
              <a:rPr lang="en-US" b="1" dirty="0" smtClean="0">
                <a:solidFill>
                  <a:srgbClr val="000000"/>
                </a:solidFill>
              </a:rPr>
              <a:t> da </a:t>
            </a:r>
            <a:r>
              <a:rPr lang="en-US" b="1" dirty="0" err="1" smtClean="0">
                <a:solidFill>
                  <a:srgbClr val="000000"/>
                </a:solidFill>
              </a:rPr>
              <a:t>trincheira</a:t>
            </a:r>
            <a:r>
              <a:rPr lang="en-US" b="1" dirty="0" smtClean="0">
                <a:solidFill>
                  <a:srgbClr val="000000"/>
                </a:solidFill>
              </a:rPr>
              <a:t> de </a:t>
            </a:r>
            <a:r>
              <a:rPr lang="en-US" b="1" dirty="0" err="1" smtClean="0">
                <a:solidFill>
                  <a:srgbClr val="000000"/>
                </a:solidFill>
              </a:rPr>
              <a:t>vedação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na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ombreira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direita</a:t>
            </a:r>
            <a:r>
              <a:rPr lang="en-US" b="1" dirty="0" smtClean="0">
                <a:solidFill>
                  <a:srgbClr val="000000"/>
                </a:solidFill>
              </a:rPr>
              <a:t>; </a:t>
            </a:r>
            <a:r>
              <a:rPr lang="en-US" b="1" dirty="0" err="1" smtClean="0">
                <a:solidFill>
                  <a:srgbClr val="000000"/>
                </a:solidFill>
              </a:rPr>
              <a:t>começa</a:t>
            </a:r>
            <a:r>
              <a:rPr lang="en-US" b="1" dirty="0" smtClean="0">
                <a:solidFill>
                  <a:srgbClr val="000000"/>
                </a:solidFill>
              </a:rPr>
              <a:t> a se </a:t>
            </a:r>
            <a:r>
              <a:rPr lang="en-US" b="1" dirty="0" err="1" smtClean="0">
                <a:solidFill>
                  <a:srgbClr val="000000"/>
                </a:solidFill>
              </a:rPr>
              <a:t>configurar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Segue a </a:t>
            </a:r>
            <a:r>
              <a:rPr lang="en-US" b="1" dirty="0" err="1" smtClean="0"/>
              <a:t>escavação</a:t>
            </a:r>
            <a:r>
              <a:rPr lang="en-US" b="1" dirty="0" smtClean="0"/>
              <a:t> de 30 m de </a:t>
            </a:r>
            <a:r>
              <a:rPr lang="en-US" b="1" dirty="0" err="1" smtClean="0"/>
              <a:t>aluvião</a:t>
            </a:r>
            <a:r>
              <a:rPr lang="en-US" b="1" dirty="0" smtClean="0"/>
              <a:t> no canal principal entre as ensecadeiras.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070"/>
            <a:ext cx="4298868" cy="50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5755" y="832539"/>
            <a:ext cx="4263241" cy="203132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pt-BR" b="1" dirty="0" smtClean="0"/>
              <a:t>No canal foram encontradas condições difíceis na rocha, inclusive faces verticais </a:t>
            </a:r>
            <a:r>
              <a:rPr lang="pt-BR" b="1" dirty="0" smtClean="0">
                <a:solidFill>
                  <a:srgbClr val="000000"/>
                </a:solidFill>
              </a:rPr>
              <a:t>e saliências</a:t>
            </a:r>
            <a:r>
              <a:rPr lang="pt-BR" b="1" dirty="0" smtClean="0"/>
              <a:t>.</a:t>
            </a:r>
          </a:p>
          <a:p>
            <a:pPr>
              <a:lnSpc>
                <a:spcPct val="120000"/>
              </a:lnSpc>
            </a:pPr>
            <a:endParaRPr lang="pt-BR" b="1" dirty="0" smtClean="0"/>
          </a:p>
          <a:p>
            <a:pPr>
              <a:lnSpc>
                <a:spcPct val="120000"/>
              </a:lnSpc>
            </a:pPr>
            <a:r>
              <a:rPr lang="pt-BR" b="1" dirty="0" smtClean="0"/>
              <a:t>Foi preciso fazer perfurações e detonações para configurar a rocha.</a:t>
            </a:r>
            <a:endParaRPr lang="pt-B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2539"/>
            <a:ext cx="4583875" cy="2700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855" y="2863864"/>
            <a:ext cx="6621145" cy="3994136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43552" y="0"/>
            <a:ext cx="8229600" cy="83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Construção</a:t>
            </a:r>
            <a:r>
              <a:rPr lang="en-US" kern="0" dirty="0" smtClean="0"/>
              <a:t> - 1973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254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872320"/>
            <a:ext cx="8512791" cy="1566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smtClean="0"/>
              <a:t>O primeiro enchimento foi na primavera de 1976.</a:t>
            </a:r>
          </a:p>
          <a:p>
            <a:r>
              <a:rPr lang="pt-BR" dirty="0" smtClean="0"/>
              <a:t>A ruptura catastrófica ocorreu em 5 de junho de 1976.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438399"/>
            <a:ext cx="7848600" cy="4191001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11791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Antecedentes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54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96" y="892749"/>
            <a:ext cx="4503153" cy="2308324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t-BR" b="1" dirty="0" smtClean="0"/>
              <a:t>As fotos mostram como a rocha foi configurada em inclinações 0,5:1, com perfurações e detonações.</a:t>
            </a:r>
          </a:p>
          <a:p>
            <a:pPr>
              <a:lnSpc>
                <a:spcPct val="120000"/>
              </a:lnSpc>
            </a:pPr>
            <a:endParaRPr lang="pt-BR" b="1" dirty="0" smtClean="0"/>
          </a:p>
          <a:p>
            <a:pPr>
              <a:lnSpc>
                <a:spcPct val="120000"/>
              </a:lnSpc>
            </a:pPr>
            <a:r>
              <a:rPr lang="pt-BR" b="1" dirty="0" smtClean="0"/>
              <a:t>A pedra da fundação foi lavada.</a:t>
            </a:r>
          </a:p>
          <a:p>
            <a:pPr>
              <a:lnSpc>
                <a:spcPct val="120000"/>
              </a:lnSpc>
            </a:pPr>
            <a:endParaRPr lang="pt-BR" b="1" dirty="0" smtClean="0"/>
          </a:p>
          <a:p>
            <a:pPr>
              <a:lnSpc>
                <a:spcPct val="120000"/>
              </a:lnSpc>
            </a:pPr>
            <a:r>
              <a:rPr lang="pt-BR" b="1" dirty="0" smtClean="0"/>
              <a:t>Também foi instalado o topo das injeções – usando degraus em alguns lugares.</a:t>
            </a:r>
            <a:endParaRPr lang="pt-B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990600"/>
            <a:ext cx="4181856" cy="2855976"/>
          </a:xfrm>
          <a:prstGeom prst="rect">
            <a:avLst/>
          </a:prstGeom>
        </p:spPr>
      </p:pic>
      <p:pic>
        <p:nvPicPr>
          <p:cNvPr id="1026" name="Picture 2" descr="C:\Users\dosmun\Documents\07 Case Histories\Teton Dam Failure 2013\Scanned slides and photos\Album 1\Photos\P549-147-3401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6339"/>
            <a:ext cx="4816476" cy="36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416" y="2971800"/>
            <a:ext cx="3087584" cy="3886200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43552" y="0"/>
            <a:ext cx="8229600" cy="8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Construção - 1973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479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9563"/>
            <a:ext cx="6781800" cy="5678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1600201"/>
            <a:ext cx="2362200" cy="411479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b="1" dirty="0"/>
          </a:p>
          <a:p>
            <a:pPr>
              <a:lnSpc>
                <a:spcPct val="120000"/>
              </a:lnSpc>
            </a:pPr>
            <a:r>
              <a:rPr lang="en-US" b="1" dirty="0" smtClean="0"/>
              <a:t>No final de 1973, </a:t>
            </a:r>
            <a:r>
              <a:rPr lang="en-US" b="1" dirty="0" err="1" smtClean="0"/>
              <a:t>concluiu</a:t>
            </a:r>
            <a:r>
              <a:rPr lang="en-US" b="1" dirty="0" smtClean="0"/>
              <a:t>-se a </a:t>
            </a:r>
            <a:r>
              <a:rPr lang="en-US" b="1" dirty="0" err="1" smtClean="0"/>
              <a:t>configuração</a:t>
            </a:r>
            <a:r>
              <a:rPr lang="en-US" b="1" dirty="0" smtClean="0"/>
              <a:t> da </a:t>
            </a:r>
            <a:r>
              <a:rPr lang="en-US" b="1" dirty="0" err="1" smtClean="0"/>
              <a:t>fundação</a:t>
            </a:r>
            <a:r>
              <a:rPr lang="en-US" b="1" dirty="0" smtClean="0"/>
              <a:t> e o principal </a:t>
            </a:r>
            <a:r>
              <a:rPr lang="en-US" b="1" dirty="0" smtClean="0">
                <a:solidFill>
                  <a:schemeClr val="tx2"/>
                </a:solidFill>
              </a:rPr>
              <a:t>canal de </a:t>
            </a:r>
            <a:r>
              <a:rPr lang="en-US" b="1" dirty="0" err="1" smtClean="0">
                <a:solidFill>
                  <a:schemeClr val="tx2"/>
                </a:solidFill>
              </a:rPr>
              <a:t>vedação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foi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escavado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43552" y="0"/>
            <a:ext cx="8229600" cy="8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Construção - 1973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9029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8991" y="1028810"/>
            <a:ext cx="2303813" cy="30800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pt-BR" b="1" dirty="0" smtClean="0"/>
              <a:t>Ao longo de 1974, os registros fotográficos foram evidenciando a prevalência de fraturas abertas, fissuras e vãos.</a:t>
            </a:r>
            <a:endParaRPr lang="pt-BR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838200"/>
            <a:ext cx="3352799" cy="4536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7" y="4405745"/>
            <a:ext cx="2920027" cy="2452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4108862"/>
            <a:ext cx="3004457" cy="2749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2987610" cy="3115056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43552" y="0"/>
            <a:ext cx="8229600" cy="8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Construção</a:t>
            </a:r>
            <a:r>
              <a:rPr lang="en-US" kern="0" dirty="0" smtClean="0"/>
              <a:t> - 1974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243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COMMON\PN3600\Lyon\TetonDam\3-2c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9462"/>
            <a:ext cx="9144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82436" y="1405719"/>
            <a:ext cx="873457" cy="99628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2436" y="2404282"/>
            <a:ext cx="873456" cy="61187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43552" y="0"/>
            <a:ext cx="8229600" cy="8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Construção</a:t>
            </a:r>
            <a:r>
              <a:rPr lang="en-US" kern="0" dirty="0" smtClean="0"/>
              <a:t> - </a:t>
            </a:r>
            <a:r>
              <a:rPr lang="en-US" kern="0" dirty="0" err="1" smtClean="0"/>
              <a:t>Injeções</a:t>
            </a:r>
            <a:endParaRPr lang="en-US" kern="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09286" y="792724"/>
            <a:ext cx="15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Absorção</a:t>
            </a:r>
            <a:endParaRPr lang="pt-BR" sz="1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09800" y="931223"/>
            <a:ext cx="838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err="1" smtClean="0"/>
              <a:t>Perforação</a:t>
            </a:r>
            <a:r>
              <a:rPr lang="pt-BR" sz="1000" dirty="0" smtClean="0"/>
              <a:t> Pés lin.</a:t>
            </a:r>
            <a:endParaRPr lang="pt-BR" sz="1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124199" y="931223"/>
            <a:ext cx="8382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err="1" smtClean="0"/>
              <a:t>Perforação</a:t>
            </a:r>
            <a:r>
              <a:rPr lang="pt-BR" sz="1000" dirty="0" smtClean="0"/>
              <a:t> Total Horas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9429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3552" y="0"/>
            <a:ext cx="82296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Construção</a:t>
            </a:r>
            <a:r>
              <a:rPr lang="en-US" dirty="0" smtClean="0"/>
              <a:t> - 1975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" y="852034"/>
            <a:ext cx="3510465" cy="3606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72" y="1574965"/>
            <a:ext cx="3621974" cy="371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17" y="2595413"/>
            <a:ext cx="4050083" cy="4262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2675" y="1295400"/>
            <a:ext cx="2731325" cy="13599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b="1" dirty="0" smtClean="0"/>
              <a:t>O aterro foi colocado rapidamente em 1975.</a:t>
            </a:r>
          </a:p>
          <a:p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3552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dirty="0" err="1" smtClean="0"/>
              <a:t>Construção</a:t>
            </a:r>
            <a:r>
              <a:rPr lang="en-US" dirty="0" smtClean="0"/>
              <a:t> - 1975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391"/>
            <a:ext cx="4191000" cy="2220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610" y="3078911"/>
            <a:ext cx="4765390" cy="3779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1975"/>
            <a:ext cx="4578196" cy="323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914400"/>
            <a:ext cx="5486400" cy="35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3552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Construção</a:t>
            </a:r>
            <a:r>
              <a:rPr lang="en-US" dirty="0" smtClean="0"/>
              <a:t> ~ 1975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90600"/>
            <a:ext cx="914400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8011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Enchimento</a:t>
            </a:r>
            <a:r>
              <a:rPr lang="en-US" dirty="0" smtClean="0"/>
              <a:t> do </a:t>
            </a:r>
            <a:r>
              <a:rPr lang="en-US" dirty="0" err="1" smtClean="0"/>
              <a:t>Reservatório</a:t>
            </a:r>
            <a:r>
              <a:rPr lang="en-US" dirty="0" smtClean="0"/>
              <a:t> – </a:t>
            </a:r>
            <a:br>
              <a:rPr lang="en-US" dirty="0" smtClean="0"/>
            </a:br>
            <a:r>
              <a:rPr lang="en-US" dirty="0" smtClean="0"/>
              <a:t>o Plano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9699" y="1600201"/>
            <a:ext cx="8229600" cy="47243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O desvio pelas obras da saída do rio (~68 m³/s</a:t>
            </a:r>
            <a:r>
              <a:rPr lang="pt-BR" sz="2200" dirty="0"/>
              <a:t> capacidade</a:t>
            </a:r>
            <a:r>
              <a:rPr lang="pt-BR" sz="2200" dirty="0" smtClean="0"/>
              <a:t>) seria concluído em 1º de outubro na última estação de construção.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O vazão de inverno passaria por obras da saída auxiliar (~24 m³/s capacidade).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Restariam 7 meses para concluir as obras da saída do rio, que ficaria plenamente operacional no 1º de maio do ano seguinte.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A data 1º de maio é importante, já que nessa época o vazão do Rio </a:t>
            </a:r>
            <a:r>
              <a:rPr lang="pt-BR" sz="2200" dirty="0" err="1" smtClean="0"/>
              <a:t>Teton</a:t>
            </a:r>
            <a:r>
              <a:rPr lang="pt-BR" sz="2200" dirty="0" smtClean="0"/>
              <a:t> tipicamente ultrapassa a capacidade da saída auxiliar.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/>
              <a:t>“Salvo um desempenho adverso, será permitida uma taxa ilimitada de enchimento até a elevação 1.585 m. Acima da elevação 1.585 m., o enchimento não deve passar de 30 cm/dia.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74638"/>
            <a:ext cx="8686800" cy="868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en-US" sz="4200" dirty="0" err="1"/>
              <a:t>Enchimento</a:t>
            </a:r>
            <a:r>
              <a:rPr lang="en-US" sz="4200" dirty="0"/>
              <a:t> do </a:t>
            </a:r>
            <a:r>
              <a:rPr lang="en-US" sz="4200" dirty="0" err="1" smtClean="0"/>
              <a:t>Reservatório</a:t>
            </a:r>
            <a:r>
              <a:rPr lang="en-US" sz="4200" dirty="0" smtClean="0"/>
              <a:t> – Real</a:t>
            </a:r>
            <a:endParaRPr lang="en-US" sz="4200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0"/>
            <a:ext cx="8229600" cy="472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smtClean="0"/>
              <a:t>As obras de saída do rio foram fechadas em 3 de outubro, 1975 (e nunca foram concluídas, passando do prazo de 1º de maio).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smtClean="0"/>
              <a:t>A partir do 3 de outubro, 1975 até 3 de maio, 1976, as liberações pelas obras da saída auxiliar se limitaram à vazão exigida a jusante (8,5 m³/s), e toda a entrada além disso foi armazenada no reservatório.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Até 3 de março, 1976, a cota do reservatório subira até a elevação de 1.576 m (a uma profundidade de 41 m.), e a taxa de subida era aproximadamente 6 cm/dia.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0"/>
            <a:ext cx="8229600" cy="472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400" dirty="0" smtClean="0"/>
              <a:t>No inverno de 1975-76, porém, nevou muito na bacia do Rio </a:t>
            </a:r>
            <a:r>
              <a:rPr lang="pt-BR" sz="2400" dirty="0" err="1" smtClean="0"/>
              <a:t>Teton</a:t>
            </a:r>
            <a:r>
              <a:rPr lang="pt-BR" sz="2400" dirty="0"/>
              <a:t> </a:t>
            </a:r>
            <a:r>
              <a:rPr lang="pt-BR" sz="2400" dirty="0" smtClean="0"/>
              <a:t>com pesquisas de campo indicando até 230% dos níveis normais.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400" dirty="0" smtClean="0"/>
              <a:t>Em 3 de março, o Engenheiro de Construção solicitou o relaxamento da taxa de enchimento </a:t>
            </a:r>
            <a:r>
              <a:rPr lang="pt-BR" sz="2400" dirty="0"/>
              <a:t>de 30 </a:t>
            </a:r>
            <a:r>
              <a:rPr lang="pt-BR" sz="2400" dirty="0" smtClean="0"/>
              <a:t>cm/dia, citando a expectativa de grandes vazões e registros de comportamento normal até então.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/>
              <a:t>O Escritório de Denver atendeu este pedido, permitindo um aumento na taxa de enchimento de 60 cm/dia, concordando com a expectativa de grandes vazões e comportamento normal.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28600" y="274638"/>
            <a:ext cx="8686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smtClean="0"/>
              <a:t>Enchimento do Reservatório – Real</a:t>
            </a:r>
            <a:endParaRPr lang="en-US" sz="4200" kern="0" dirty="0"/>
          </a:p>
        </p:txBody>
      </p:sp>
    </p:spTree>
    <p:extLst>
      <p:ext uri="{BB962C8B-B14F-4D97-AF65-F5344CB8AC3E}">
        <p14:creationId xmlns:p14="http://schemas.microsoft.com/office/powerpoint/2010/main" val="42555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Mapa</a:t>
            </a:r>
            <a:r>
              <a:rPr lang="en-US" dirty="0" smtClean="0"/>
              <a:t> </a:t>
            </a:r>
            <a:r>
              <a:rPr lang="en-US" dirty="0" err="1" smtClean="0"/>
              <a:t>Geológico</a:t>
            </a:r>
            <a:r>
              <a:rPr lang="en-US" dirty="0" smtClean="0"/>
              <a:t> Regional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1"/>
            <a:ext cx="8229600" cy="121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smtClean="0"/>
              <a:t>Text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H:\COMMON\PN3600\Lyon\TetonDam\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5343"/>
            <a:ext cx="9144000" cy="59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572000" y="2364474"/>
            <a:ext cx="699432" cy="699432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"/>
          <p:cNvSpPr txBox="1"/>
          <p:nvPr/>
        </p:nvSpPr>
        <p:spPr>
          <a:xfrm>
            <a:off x="3048000" y="2056697"/>
            <a:ext cx="1783884" cy="30777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Barragem</a:t>
            </a:r>
            <a:r>
              <a:rPr lang="en-US" sz="1400" b="1" dirty="0" smtClean="0"/>
              <a:t> Teton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438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0"/>
            <a:ext cx="8229600" cy="4571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800" dirty="0" smtClean="0"/>
              <a:t>A partir do início de abril, o vazão do rio subiu muito além da média, se seguiu acima do normal até a ruptura da barragem em 5 de junho.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800" dirty="0" smtClean="0"/>
              <a:t>Durante dois períodos – 12-14/abril e 17-23/maio – a vazão passou dos limites históricos.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/>
              <a:t>Estimou-se que os volumes escoados em abril e maio de 1976 só se repetiriam em aproximadamente 6 anos e 50 anos, respectivamente.</a:t>
            </a:r>
            <a:endParaRPr lang="en-US" sz="3600" dirty="0" smtClean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28600" y="274638"/>
            <a:ext cx="8686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smtClean="0"/>
              <a:t>Enchimento do Reservatório – Real</a:t>
            </a:r>
            <a:endParaRPr lang="en-US" sz="4200" kern="0" dirty="0"/>
          </a:p>
        </p:txBody>
      </p:sp>
    </p:spTree>
    <p:extLst>
      <p:ext uri="{BB962C8B-B14F-4D97-AF65-F5344CB8AC3E}">
        <p14:creationId xmlns:p14="http://schemas.microsoft.com/office/powerpoint/2010/main" val="25711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0629" y="1447801"/>
            <a:ext cx="4702627" cy="4952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200" dirty="0" smtClean="0"/>
              <a:t>De abril a 10 de maio, a taxa de enchimento não superou os 60 cm/dia, exceto em 3 dias.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200" dirty="0" smtClean="0"/>
              <a:t>De 11/maio até 5/junho, o limite de 60 cm/dia foi ultrapassado, com uma subida média diária de 91 cm e um máximo de 131 cm em 18/maio (entrada a ~113 m³/s)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/>
              <a:t>De </a:t>
            </a:r>
            <a:r>
              <a:rPr lang="pt-BR" sz="2200" dirty="0" smtClean="0"/>
              <a:t>12/maio </a:t>
            </a:r>
            <a:r>
              <a:rPr lang="pt-BR" sz="2200" dirty="0"/>
              <a:t>até 5/junho, </a:t>
            </a:r>
            <a:r>
              <a:rPr lang="pt-BR" sz="2200" dirty="0" smtClean="0"/>
              <a:t>a saída auxiliar trabalhava acima de sua capacidade </a:t>
            </a:r>
            <a:r>
              <a:rPr lang="pt-BR" sz="2200" dirty="0"/>
              <a:t>de 24 </a:t>
            </a:r>
            <a:r>
              <a:rPr lang="pt-BR" sz="2200" dirty="0" smtClean="0"/>
              <a:t>m³/s.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170" y="1555667"/>
            <a:ext cx="4446830" cy="437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7517081" y="4502033"/>
            <a:ext cx="699432" cy="699432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7866797" y="3162780"/>
            <a:ext cx="699432" cy="699432"/>
          </a:xfrm>
          <a:prstGeom prst="ellipse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28600" y="274638"/>
            <a:ext cx="8686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smtClean="0"/>
              <a:t>Enchimento do Reservatório – Real</a:t>
            </a:r>
            <a:endParaRPr lang="en-US" sz="4200" kern="0" dirty="0"/>
          </a:p>
        </p:txBody>
      </p:sp>
    </p:spTree>
    <p:extLst>
      <p:ext uri="{BB962C8B-B14F-4D97-AF65-F5344CB8AC3E}">
        <p14:creationId xmlns:p14="http://schemas.microsoft.com/office/powerpoint/2010/main" val="2752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0"/>
            <a:ext cx="88392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Autofit/>
          </a:bodyPr>
          <a:lstStyle/>
          <a:p>
            <a:r>
              <a:rPr lang="pt-BR" sz="3200" b="1" dirty="0" smtClean="0"/>
              <a:t>A importância do aumento da taxa de enchimento</a:t>
            </a:r>
            <a:endParaRPr lang="pt-BR" sz="3200" b="1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1219200"/>
            <a:ext cx="8915400" cy="5181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r>
              <a:rPr lang="pt-BR" sz="2200" dirty="0" smtClean="0"/>
              <a:t>Durante anos, o USBR vinha adotando o critério de 30 cm/dia no máximo para a taxa de enchimento:</a:t>
            </a:r>
          </a:p>
          <a:p>
            <a:pPr lvl="1"/>
            <a:r>
              <a:rPr lang="pt-BR" sz="2200" dirty="0" smtClean="0"/>
              <a:t>Vista como taxa desejável para testar as ombreiras e os aterros.</a:t>
            </a:r>
          </a:p>
          <a:p>
            <a:pPr lvl="1"/>
            <a:r>
              <a:rPr lang="pt-BR" sz="2200" dirty="0" smtClean="0"/>
              <a:t>Presumindo a presença de estruturas operacionais, também deixava tempo para ações de remediação, em caso de problemas.</a:t>
            </a:r>
          </a:p>
          <a:p>
            <a:endParaRPr lang="en-US" sz="2200" dirty="0"/>
          </a:p>
          <a:p>
            <a:r>
              <a:rPr lang="pt-BR" sz="2200" dirty="0" smtClean="0"/>
              <a:t>Vale ressaltar que passar dessa taxa não era raro em um reservatório do USBR:</a:t>
            </a:r>
          </a:p>
          <a:p>
            <a:pPr lvl="1"/>
            <a:r>
              <a:rPr lang="pt-BR" sz="2200" dirty="0" smtClean="0"/>
              <a:t>Os critérios para o enchimento inicial do reservatório foram incrementados em 36 casos de reservatórios do USBR.</a:t>
            </a:r>
          </a:p>
          <a:p>
            <a:pPr lvl="1"/>
            <a:r>
              <a:rPr lang="pt-BR" sz="2200" dirty="0" smtClean="0"/>
              <a:t>Em 8 dos casos, as taxas superaram o máximo de 91 cm observado em </a:t>
            </a:r>
            <a:r>
              <a:rPr lang="pt-BR" sz="2200" dirty="0" err="1" smtClean="0"/>
              <a:t>Teton</a:t>
            </a:r>
            <a:r>
              <a:rPr lang="pt-BR" sz="2200" dirty="0" smtClean="0"/>
              <a:t>.</a:t>
            </a:r>
          </a:p>
          <a:p>
            <a:pPr lvl="1"/>
            <a:r>
              <a:rPr lang="pt-BR" sz="2200" dirty="0" smtClean="0"/>
              <a:t>Não foram observados problemas nesses 36 casos.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0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0"/>
            <a:ext cx="86106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/>
          <a:p>
            <a:r>
              <a:rPr lang="pt-BR" dirty="0" smtClean="0"/>
              <a:t>Infiltração Inicial – 3 e 4 de junho</a:t>
            </a:r>
            <a:endParaRPr lang="pt-BR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844138"/>
            <a:ext cx="8610600" cy="205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sz="2400" dirty="0" smtClean="0"/>
              <a:t>No 3 de junho, os inspetores da ombreira direita </a:t>
            </a:r>
            <a:r>
              <a:rPr lang="pt-BR" sz="2400" dirty="0" smtClean="0"/>
              <a:t>encontram </a:t>
            </a:r>
            <a:r>
              <a:rPr lang="pt-BR" sz="2400" dirty="0" smtClean="0"/>
              <a:t>pequenas infiltrações localizadas a 400 e 460 m a jusante do pé da barragem.</a:t>
            </a:r>
          </a:p>
          <a:p>
            <a:r>
              <a:rPr lang="pt-BR" sz="2400" dirty="0" smtClean="0"/>
              <a:t>No 4 de junho, uma pequena infiltração foi encontrada na ombreira direita a 45 - 60 metros a jusante da barragem.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877064"/>
            <a:ext cx="3886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4186990" cy="333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5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1"/>
            <a:ext cx="8229600" cy="121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75145"/>
            <a:ext cx="9144000" cy="597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181600" y="4747591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86200" y="4431194"/>
            <a:ext cx="457200" cy="13084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76600" y="3798403"/>
            <a:ext cx="914400" cy="632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53200" y="5204791"/>
            <a:ext cx="381000" cy="2054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200" y="522553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3 seeps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573962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4 seep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228600" y="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kern="0" smtClean="0"/>
              <a:t>Infiltração Inicial – 3 e 4 de junho</a:t>
            </a:r>
            <a:endParaRPr lang="pt-BR" kern="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934200" y="5292393"/>
            <a:ext cx="155683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solidFill>
                  <a:srgbClr val="FF0000"/>
                </a:solidFill>
              </a:rPr>
              <a:t>Infiltrações em 3 de junho</a:t>
            </a:r>
            <a:endParaRPr lang="pt-BR" sz="15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18919" y="5739623"/>
            <a:ext cx="1596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solidFill>
                  <a:srgbClr val="FF0000"/>
                </a:solidFill>
              </a:rPr>
              <a:t>Infiltração em</a:t>
            </a:r>
          </a:p>
          <a:p>
            <a:r>
              <a:rPr lang="pt-BR" sz="1500" b="1" dirty="0" smtClean="0">
                <a:solidFill>
                  <a:srgbClr val="FF0000"/>
                </a:solidFill>
              </a:rPr>
              <a:t>4 de junho</a:t>
            </a:r>
            <a:endParaRPr lang="pt-BR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410200"/>
            <a:ext cx="8382000" cy="60960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pt-BR" sz="3600" b="1" i="1" dirty="0" smtClean="0">
                <a:solidFill>
                  <a:schemeClr val="tx1"/>
                </a:solidFill>
              </a:rPr>
              <a:t>Maior infiltração em Zona de Contato</a:t>
            </a:r>
          </a:p>
        </p:txBody>
      </p:sp>
      <p:pic>
        <p:nvPicPr>
          <p:cNvPr id="39939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8382000" cy="5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err="1" smtClean="0">
                <a:solidFill>
                  <a:schemeClr val="tx1"/>
                </a:solidFill>
              </a:rPr>
              <a:t>Infiltração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entrando</a:t>
            </a:r>
            <a:r>
              <a:rPr lang="en-US" sz="3200" b="1" i="1" dirty="0" smtClean="0">
                <a:solidFill>
                  <a:schemeClr val="tx1"/>
                </a:solidFill>
              </a:rPr>
              <a:t> no </a:t>
            </a:r>
            <a:r>
              <a:rPr lang="en-US" sz="3200" b="1" i="1" dirty="0" err="1" smtClean="0">
                <a:solidFill>
                  <a:schemeClr val="tx1"/>
                </a:solidFill>
              </a:rPr>
              <a:t>aterro</a:t>
            </a:r>
            <a:r>
              <a:rPr lang="en-US" sz="3200" b="1" i="1" dirty="0" smtClean="0">
                <a:solidFill>
                  <a:schemeClr val="tx1"/>
                </a:solidFill>
              </a:rPr>
              <a:t/>
            </a:r>
            <a:br>
              <a:rPr lang="en-US" sz="3200" b="1" i="1" dirty="0" smtClean="0">
                <a:solidFill>
                  <a:schemeClr val="tx1"/>
                </a:solidFill>
              </a:rPr>
            </a:br>
            <a:r>
              <a:rPr lang="en-US" sz="3200" b="1" i="1" dirty="0" smtClean="0">
                <a:solidFill>
                  <a:schemeClr val="tx1"/>
                </a:solidFill>
              </a:rPr>
              <a:t>~10:45 am, 5 de </a:t>
            </a:r>
            <a:r>
              <a:rPr lang="en-US" sz="32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200" b="1" i="1" dirty="0" smtClean="0">
                <a:solidFill>
                  <a:schemeClr val="tx1"/>
                </a:solidFill>
              </a:rPr>
              <a:t> de 1976</a:t>
            </a:r>
          </a:p>
        </p:txBody>
      </p:sp>
      <p:pic>
        <p:nvPicPr>
          <p:cNvPr id="40963" name="Picture 3" descr="3-9-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2413"/>
            <a:ext cx="9144000" cy="605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~ 10:45 </a:t>
            </a:r>
          </a:p>
        </p:txBody>
      </p:sp>
      <p:pic>
        <p:nvPicPr>
          <p:cNvPr id="41987" name="Picture 3" descr="3-9-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7800"/>
            <a:ext cx="9144000" cy="1066800"/>
          </a:xfrm>
        </p:spPr>
        <p:txBody>
          <a:bodyPr anchor="t" anchorCtr="0">
            <a:normAutofit/>
          </a:bodyPr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chemeClr val="tx1"/>
                </a:solidFill>
              </a:rPr>
              <a:t>    </a:t>
            </a:r>
            <a:r>
              <a:rPr lang="en-US" sz="2800" b="1" i="1" dirty="0" err="1" smtClean="0">
                <a:solidFill>
                  <a:schemeClr val="tx1"/>
                </a:solidFill>
              </a:rPr>
              <a:t>Fluxo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aumenta</a:t>
            </a:r>
            <a:r>
              <a:rPr lang="en-US" sz="2800" b="1" i="1" dirty="0" smtClean="0">
                <a:solidFill>
                  <a:schemeClr val="tx1"/>
                </a:solidFill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</a:rPr>
              <a:t>escavadeiras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são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enviadas</a:t>
            </a:r>
            <a:r>
              <a:rPr lang="en-US" sz="2800" b="1" i="1" dirty="0" smtClean="0">
                <a:solidFill>
                  <a:schemeClr val="tx1"/>
                </a:solidFill>
              </a:rPr>
              <a:t> para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encher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buraco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na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smtClean="0">
                <a:solidFill>
                  <a:schemeClr val="tx1"/>
                </a:solidFill>
              </a:rPr>
              <a:t>elev. 1.585, ~ 10:45 am</a:t>
            </a:r>
          </a:p>
        </p:txBody>
      </p:sp>
      <p:pic>
        <p:nvPicPr>
          <p:cNvPr id="43011" name="Picture 3" descr="3-9-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762000"/>
          </a:xfrm>
        </p:spPr>
        <p:txBody>
          <a:bodyPr anchor="t" anchorCtr="0"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Escavadeiras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</a:rPr>
              <a:t>perdidas</a:t>
            </a:r>
            <a:r>
              <a:rPr lang="en-US" sz="3600" b="1" i="1" dirty="0" smtClean="0">
                <a:solidFill>
                  <a:srgbClr val="000000"/>
                </a:solidFill>
              </a:rPr>
              <a:t> no </a:t>
            </a:r>
            <a:r>
              <a:rPr lang="en-US" sz="3600" b="1" i="1" dirty="0" err="1" smtClean="0">
                <a:solidFill>
                  <a:srgbClr val="000000"/>
                </a:solidFill>
              </a:rPr>
              <a:t>buraco</a:t>
            </a:r>
            <a:r>
              <a:rPr lang="en-US" sz="3600" b="1" i="1" dirty="0" smtClean="0">
                <a:solidFill>
                  <a:srgbClr val="000000"/>
                </a:solidFill>
              </a:rPr>
              <a:t>, ~ </a:t>
            </a:r>
            <a:r>
              <a:rPr lang="en-US" sz="3600" b="1" i="1" dirty="0" smtClean="0">
                <a:solidFill>
                  <a:schemeClr val="tx1"/>
                </a:solidFill>
              </a:rPr>
              <a:t>11:20 am</a:t>
            </a:r>
          </a:p>
        </p:txBody>
      </p:sp>
      <p:pic>
        <p:nvPicPr>
          <p:cNvPr id="44035" name="Picture 3" descr="3-9-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1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smtClean="0"/>
              <a:t>Local antes da </a:t>
            </a:r>
            <a:r>
              <a:rPr lang="en-US" dirty="0" err="1" smtClean="0"/>
              <a:t>construção</a:t>
            </a:r>
            <a:endParaRPr lang="en-US" dirty="0"/>
          </a:p>
        </p:txBody>
      </p:sp>
      <p:pic>
        <p:nvPicPr>
          <p:cNvPr id="4" name="Picture 3" descr="H:\COMMON\PN3600\Lyon\TetonDam\b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87104"/>
            <a:ext cx="9144000" cy="59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197893" y="1371600"/>
            <a:ext cx="2954740" cy="179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Sedimentos eólicos no planalto </a:t>
            </a:r>
            <a:r>
              <a:rPr lang="pt-BR" dirty="0" smtClean="0">
                <a:solidFill>
                  <a:schemeClr val="tx1"/>
                </a:solidFill>
              </a:rPr>
              <a:t>têm cerca </a:t>
            </a:r>
            <a:r>
              <a:rPr lang="pt-BR" dirty="0">
                <a:solidFill>
                  <a:schemeClr val="tx1"/>
                </a:solidFill>
              </a:rPr>
              <a:t>de </a:t>
            </a:r>
            <a:r>
              <a:rPr lang="pt-BR" dirty="0" smtClean="0">
                <a:solidFill>
                  <a:schemeClr val="tx1"/>
                </a:solidFill>
              </a:rPr>
              <a:t>9 m de </a:t>
            </a:r>
            <a:r>
              <a:rPr lang="pt-BR" dirty="0">
                <a:solidFill>
                  <a:schemeClr val="tx1"/>
                </a:solidFill>
              </a:rPr>
              <a:t>espessura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105400" y="3228548"/>
            <a:ext cx="3336878" cy="128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Aluvião depositado no canal </a:t>
            </a:r>
            <a:r>
              <a:rPr lang="pt-BR" dirty="0" smtClean="0">
                <a:solidFill>
                  <a:schemeClr val="tx1"/>
                </a:solidFill>
              </a:rPr>
              <a:t>tem </a:t>
            </a:r>
            <a:r>
              <a:rPr lang="pt-BR" dirty="0">
                <a:solidFill>
                  <a:schemeClr val="tx1"/>
                </a:solidFill>
              </a:rPr>
              <a:t>cerca de 3</a:t>
            </a:r>
            <a:r>
              <a:rPr lang="pt-BR" dirty="0" smtClean="0">
                <a:solidFill>
                  <a:schemeClr val="tx1"/>
                </a:solidFill>
              </a:rPr>
              <a:t>0 m. de </a:t>
            </a:r>
            <a:r>
              <a:rPr lang="pt-BR" dirty="0">
                <a:solidFill>
                  <a:schemeClr val="tx1"/>
                </a:solidFill>
              </a:rPr>
              <a:t>espessura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0"/>
            <a:ext cx="26670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err="1" smtClean="0">
                <a:solidFill>
                  <a:schemeClr val="tx1"/>
                </a:solidFill>
              </a:rPr>
              <a:t>Escavadeiras</a:t>
            </a:r>
            <a:r>
              <a:rPr lang="en-US" sz="2800" b="1" i="1" dirty="0" smtClean="0">
                <a:solidFill>
                  <a:schemeClr val="tx1"/>
                </a:solidFill>
              </a:rPr>
              <a:t/>
            </a:r>
            <a:br>
              <a:rPr lang="en-US" sz="2800" b="1" i="1" dirty="0" smtClean="0">
                <a:solidFill>
                  <a:schemeClr val="tx1"/>
                </a:solidFill>
              </a:rPr>
            </a:br>
            <a:r>
              <a:rPr lang="en-US" sz="2800" b="1" i="1" dirty="0" err="1" smtClean="0">
                <a:solidFill>
                  <a:schemeClr val="tx1"/>
                </a:solidFill>
              </a:rPr>
              <a:t>Perdidas</a:t>
            </a:r>
            <a:endParaRPr lang="en-US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45059" name="Picture 3" descr="3-9-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"/>
            <a:ext cx="6400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~ 11:25, 5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46083" name="Picture 3" descr="3-9-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7630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endParaRPr lang="en-US" sz="3600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107" name="Picture 3" descr="3-9-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Aumenta</a:t>
            </a:r>
            <a:r>
              <a:rPr lang="en-US" sz="3600" b="1" i="1" dirty="0" smtClean="0">
                <a:solidFill>
                  <a:schemeClr val="tx1"/>
                </a:solidFill>
              </a:rPr>
              <a:t> o </a:t>
            </a:r>
            <a:r>
              <a:rPr lang="en-US" sz="3600" b="1" i="1" dirty="0" err="1" smtClean="0">
                <a:solidFill>
                  <a:schemeClr val="tx1"/>
                </a:solidFill>
              </a:rPr>
              <a:t>Fluxo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48131" name="Picture 3" descr="3-9-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>
                <a:solidFill>
                  <a:schemeClr val="tx1"/>
                </a:solidFill>
              </a:rPr>
              <a:t>Aumenta</a:t>
            </a:r>
            <a:r>
              <a:rPr lang="en-US" sz="3600" b="1" i="1" dirty="0">
                <a:solidFill>
                  <a:schemeClr val="tx1"/>
                </a:solidFill>
              </a:rPr>
              <a:t> o </a:t>
            </a:r>
            <a:r>
              <a:rPr lang="en-US" sz="3600" b="1" i="1" dirty="0" err="1">
                <a:solidFill>
                  <a:schemeClr val="tx1"/>
                </a:solidFill>
              </a:rPr>
              <a:t>Fluxo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49155" name="Picture 3" descr="3-9-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582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~11:30, 5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50179" name="Picture 3" descr="CN-549-100-17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5410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b="1" i="1" dirty="0" smtClean="0">
                <a:solidFill>
                  <a:srgbClr val="000000"/>
                </a:solidFill>
              </a:rPr>
              <a:t>Segundo </a:t>
            </a:r>
            <a:r>
              <a:rPr lang="en-US" sz="2600" b="1" i="1" dirty="0" err="1" smtClean="0">
                <a:solidFill>
                  <a:srgbClr val="000000"/>
                </a:solidFill>
              </a:rPr>
              <a:t>buraco</a:t>
            </a:r>
            <a:r>
              <a:rPr lang="en-US" sz="2600" b="1" i="1" dirty="0" smtClean="0">
                <a:solidFill>
                  <a:srgbClr val="000000"/>
                </a:solidFill>
              </a:rPr>
              <a:t> </a:t>
            </a:r>
            <a:r>
              <a:rPr lang="en-US" sz="2600" b="1" i="1" dirty="0" err="1" smtClean="0">
                <a:solidFill>
                  <a:srgbClr val="000000"/>
                </a:solidFill>
              </a:rPr>
              <a:t>na</a:t>
            </a:r>
            <a:r>
              <a:rPr lang="en-US" sz="2600" b="1" i="1" dirty="0" smtClean="0">
                <a:solidFill>
                  <a:srgbClr val="000000"/>
                </a:solidFill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</a:rPr>
              <a:t>barragem</a:t>
            </a:r>
            <a:r>
              <a:rPr lang="en-US" sz="2600" b="1" i="1" dirty="0" smtClean="0">
                <a:solidFill>
                  <a:schemeClr val="tx1"/>
                </a:solidFill>
              </a:rPr>
              <a:t>, ~11:32, 5 de </a:t>
            </a:r>
            <a:r>
              <a:rPr lang="en-US" sz="2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2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51203" name="Picture 3" descr="3-9-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"/>
            <a:ext cx="76962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8915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Imenso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fluxo</a:t>
            </a:r>
            <a:r>
              <a:rPr lang="en-US" sz="3600" b="1" i="1" dirty="0" smtClean="0">
                <a:solidFill>
                  <a:schemeClr val="tx1"/>
                </a:solidFill>
              </a:rPr>
              <a:t>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água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lamacenta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52227" name="Picture 3" descr="3-9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990600"/>
          </a:xfrm>
        </p:spPr>
        <p:txBody>
          <a:bodyPr anchor="t" anchorCtr="0">
            <a:normAutofit/>
          </a:bodyPr>
          <a:lstStyle/>
          <a:p>
            <a:pPr eaLnBrk="1" hangingPunct="1">
              <a:defRPr/>
            </a:pPr>
            <a:r>
              <a:rPr lang="en-US" sz="2400" b="1" i="1" dirty="0" err="1" smtClean="0">
                <a:solidFill>
                  <a:schemeClr val="tx1"/>
                </a:solidFill>
              </a:rPr>
              <a:t>Grandes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pedaços</a:t>
            </a:r>
            <a:r>
              <a:rPr lang="en-US" sz="2400" b="1" i="1" dirty="0" smtClean="0">
                <a:solidFill>
                  <a:schemeClr val="tx1"/>
                </a:solidFill>
              </a:rPr>
              <a:t> da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barragem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desabam</a:t>
            </a:r>
            <a:r>
              <a:rPr lang="en-US" sz="2400" b="1" i="1" dirty="0" smtClean="0">
                <a:solidFill>
                  <a:schemeClr val="tx1"/>
                </a:solidFill>
              </a:rPr>
              <a:t> para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dentro</a:t>
            </a:r>
            <a:r>
              <a:rPr lang="en-US" sz="2400" b="1" i="1" dirty="0" smtClean="0">
                <a:solidFill>
                  <a:schemeClr val="tx1"/>
                </a:solidFill>
              </a:rPr>
              <a:t> da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erosão</a:t>
            </a:r>
            <a:r>
              <a:rPr lang="en-US" sz="2400" b="1" i="1" dirty="0" smtClean="0">
                <a:solidFill>
                  <a:schemeClr val="tx1"/>
                </a:solidFill>
              </a:rPr>
              <a:t>, ~ 11:50 </a:t>
            </a:r>
            <a:endParaRPr lang="en-US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53251" name="Picture 3" descr="CN-549-100-17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"/>
            <a:ext cx="80772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N-549-100-18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372600" cy="76200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en-US" sz="2800" b="1" i="1" dirty="0" err="1" smtClean="0">
                <a:solidFill>
                  <a:schemeClr val="tx1"/>
                </a:solidFill>
              </a:rPr>
              <a:t>Ruptura</a:t>
            </a:r>
            <a:r>
              <a:rPr lang="en-US" sz="2800" b="1" i="1" dirty="0" smtClean="0">
                <a:solidFill>
                  <a:schemeClr val="tx1"/>
                </a:solidFill>
              </a:rPr>
              <a:t> da crista </a:t>
            </a:r>
            <a:r>
              <a:rPr lang="en-US" sz="2800" b="1" i="1" dirty="0" err="1" smtClean="0">
                <a:solidFill>
                  <a:schemeClr val="tx1"/>
                </a:solidFill>
              </a:rPr>
              <a:t>às</a:t>
            </a:r>
            <a:r>
              <a:rPr lang="en-US" sz="2800" b="1" i="1" dirty="0" smtClean="0">
                <a:solidFill>
                  <a:schemeClr val="tx1"/>
                </a:solidFill>
              </a:rPr>
              <a:t> 11:55, 5 de </a:t>
            </a:r>
            <a:r>
              <a:rPr lang="en-US" sz="28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2800" b="1" i="1" dirty="0" smtClean="0">
                <a:solidFill>
                  <a:schemeClr val="tx1"/>
                </a:solidFill>
              </a:rPr>
              <a:t>, 1976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84179"/>
            <a:ext cx="9144000" cy="533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 err="1" smtClean="0"/>
              <a:t>Geologia</a:t>
            </a:r>
            <a:r>
              <a:rPr lang="en-US" dirty="0" smtClean="0"/>
              <a:t> do Local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2833266"/>
            <a:ext cx="2083597" cy="59573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US" sz="1400" dirty="0" err="1" smtClean="0"/>
              <a:t>Tufo</a:t>
            </a:r>
            <a:r>
              <a:rPr lang="en-US" sz="1400" dirty="0" smtClean="0"/>
              <a:t> </a:t>
            </a:r>
            <a:r>
              <a:rPr lang="en-US" sz="1400" dirty="0" err="1" smtClean="0"/>
              <a:t>soldado</a:t>
            </a:r>
            <a:r>
              <a:rPr lang="en-US" sz="1400" dirty="0" smtClean="0"/>
              <a:t> de </a:t>
            </a:r>
            <a:r>
              <a:rPr lang="en-US" sz="1400" dirty="0" err="1" smtClean="0"/>
              <a:t>cinzas</a:t>
            </a:r>
            <a:r>
              <a:rPr lang="en-US" sz="1400" dirty="0" smtClean="0"/>
              <a:t> </a:t>
            </a:r>
            <a:r>
              <a:rPr lang="en-US" sz="1400" dirty="0" err="1" smtClean="0"/>
              <a:t>vulcânicas</a:t>
            </a:r>
            <a:r>
              <a:rPr lang="en-US" sz="1400" dirty="0" smtClean="0"/>
              <a:t> (</a:t>
            </a:r>
            <a:r>
              <a:rPr lang="en-US" sz="1400" dirty="0" err="1" smtClean="0"/>
              <a:t>riolito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4142664" y="3550320"/>
            <a:ext cx="858672" cy="49787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Material de </a:t>
            </a:r>
            <a:r>
              <a:rPr lang="en-US" sz="1000" dirty="0" err="1" smtClean="0">
                <a:solidFill>
                  <a:schemeClr val="tx1"/>
                </a:solidFill>
              </a:rPr>
              <a:t>Aluvião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Rounded Rectangle 7"/>
          <p:cNvSpPr/>
          <p:nvPr/>
        </p:nvSpPr>
        <p:spPr>
          <a:xfrm>
            <a:off x="6934199" y="2833266"/>
            <a:ext cx="1933433" cy="70779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400" dirty="0" err="1" smtClean="0"/>
              <a:t>Tufo</a:t>
            </a:r>
            <a:r>
              <a:rPr lang="en-US" sz="1400" dirty="0" smtClean="0"/>
              <a:t> de </a:t>
            </a:r>
            <a:r>
              <a:rPr lang="en-US" sz="1400" dirty="0" err="1" smtClean="0"/>
              <a:t>cinzas</a:t>
            </a:r>
            <a:r>
              <a:rPr lang="en-US" sz="1400" dirty="0" smtClean="0"/>
              <a:t> </a:t>
            </a:r>
            <a:r>
              <a:rPr lang="en-US" sz="1400" dirty="0" err="1" smtClean="0"/>
              <a:t>vulcânicas</a:t>
            </a:r>
            <a:r>
              <a:rPr lang="en-US" sz="1400" dirty="0" smtClean="0"/>
              <a:t> (</a:t>
            </a:r>
            <a:r>
              <a:rPr lang="en-US" sz="1400" dirty="0" err="1" smtClean="0"/>
              <a:t>riolito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Rounded Rectangle 9"/>
          <p:cNvSpPr/>
          <p:nvPr/>
        </p:nvSpPr>
        <p:spPr>
          <a:xfrm>
            <a:off x="3581400" y="4121196"/>
            <a:ext cx="858672" cy="3434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Basalto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4295064" y="4800600"/>
            <a:ext cx="858672" cy="49787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Material de </a:t>
            </a:r>
            <a:r>
              <a:rPr lang="en-US" sz="1000" dirty="0" err="1" smtClean="0">
                <a:solidFill>
                  <a:schemeClr val="tx1"/>
                </a:solidFill>
              </a:rPr>
              <a:t>Aluvião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762000"/>
            <a:ext cx="7467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3" name="Picture 3" descr="3-9-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228600"/>
            <a:ext cx="11277600" cy="726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i="1" dirty="0" smtClean="0">
                <a:solidFill>
                  <a:schemeClr val="tx1"/>
                </a:solidFill>
              </a:rPr>
              <a:t>Perspectiva a Jusante</a:t>
            </a:r>
          </a:p>
        </p:txBody>
      </p:sp>
      <p:pic>
        <p:nvPicPr>
          <p:cNvPr id="57347" name="Picture 3" descr="3-9-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87630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Início</a:t>
            </a:r>
            <a:r>
              <a:rPr lang="en-US" sz="3600" b="1" i="1" dirty="0" smtClean="0">
                <a:solidFill>
                  <a:schemeClr val="tx1"/>
                </a:solidFill>
              </a:rPr>
              <a:t>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Tarde</a:t>
            </a:r>
            <a:r>
              <a:rPr lang="en-US" sz="3600" b="1" i="1" dirty="0" smtClean="0">
                <a:solidFill>
                  <a:schemeClr val="tx1"/>
                </a:solidFill>
              </a:rPr>
              <a:t>, 5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  <a:endParaRPr lang="en-US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58371" name="Picture 3" descr="CN-549-100-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7696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715000"/>
            <a:ext cx="8001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Vazão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máxima</a:t>
            </a:r>
            <a:r>
              <a:rPr lang="en-US" sz="3600" b="1" i="1" dirty="0" smtClean="0">
                <a:solidFill>
                  <a:schemeClr val="tx1"/>
                </a:solidFill>
              </a:rPr>
              <a:t>, a ~30 mil m³/s</a:t>
            </a:r>
          </a:p>
        </p:txBody>
      </p:sp>
      <p:pic>
        <p:nvPicPr>
          <p:cNvPr id="59395" name="Picture 3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1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5424616"/>
            <a:ext cx="9144000" cy="899984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i="1" dirty="0" smtClean="0">
                <a:solidFill>
                  <a:schemeClr val="tx1"/>
                </a:solidFill>
              </a:rPr>
              <a:t>Meio da tarde, 5 de junho, 1976</a:t>
            </a:r>
            <a:br>
              <a:rPr lang="pt-BR" sz="3200" b="1" i="1" dirty="0" smtClean="0">
                <a:solidFill>
                  <a:schemeClr val="tx1"/>
                </a:solidFill>
              </a:rPr>
            </a:br>
            <a:r>
              <a:rPr lang="pt-BR" sz="3200" b="1" i="1" dirty="0" smtClean="0">
                <a:solidFill>
                  <a:schemeClr val="tx1"/>
                </a:solidFill>
              </a:rPr>
              <a:t>Espectadores observam</a:t>
            </a:r>
          </a:p>
        </p:txBody>
      </p:sp>
      <p:pic>
        <p:nvPicPr>
          <p:cNvPr id="60419" name="Picture 3" descr="3-9-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861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2743200" cy="47244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i="1" dirty="0">
                <a:solidFill>
                  <a:schemeClr val="tx1"/>
                </a:solidFill>
              </a:rPr>
              <a:t>Meados da </a:t>
            </a:r>
            <a:r>
              <a:rPr lang="pt-BR" sz="3600" b="1" i="1" dirty="0" smtClean="0">
                <a:solidFill>
                  <a:schemeClr val="tx1"/>
                </a:solidFill>
              </a:rPr>
              <a:t>tarde,</a:t>
            </a:r>
            <a:br>
              <a:rPr lang="pt-BR" sz="3600" b="1" i="1" dirty="0" smtClean="0">
                <a:solidFill>
                  <a:schemeClr val="tx1"/>
                </a:solidFill>
              </a:rPr>
            </a:br>
            <a:r>
              <a:rPr lang="pt-BR" sz="3600" b="1" i="1" dirty="0" smtClean="0">
                <a:solidFill>
                  <a:schemeClr val="tx1"/>
                </a:solidFill>
              </a:rPr>
              <a:t>5 </a:t>
            </a:r>
            <a:r>
              <a:rPr lang="pt-BR" sz="3600" b="1" i="1" dirty="0">
                <a:solidFill>
                  <a:schemeClr val="tx1"/>
                </a:solidFill>
              </a:rPr>
              <a:t>de junho, </a:t>
            </a:r>
            <a:r>
              <a:rPr lang="pt-BR" sz="3600" b="1" i="1" dirty="0" smtClean="0">
                <a:solidFill>
                  <a:schemeClr val="tx1"/>
                </a:solidFill>
              </a:rPr>
              <a:t>1976</a:t>
            </a:r>
            <a:br>
              <a:rPr lang="pt-BR" sz="3600" b="1" i="1" dirty="0" smtClean="0">
                <a:solidFill>
                  <a:schemeClr val="tx1"/>
                </a:solidFill>
              </a:rPr>
            </a:br>
            <a:r>
              <a:rPr lang="en-US" sz="3600" b="1" i="1" dirty="0" smtClean="0">
                <a:solidFill>
                  <a:schemeClr val="tx1"/>
                </a:solidFill>
              </a:rPr>
              <a:t/>
            </a:r>
            <a:br>
              <a:rPr lang="en-US" sz="3600" b="1" i="1" dirty="0" smtClean="0">
                <a:solidFill>
                  <a:schemeClr val="tx1"/>
                </a:solidFill>
              </a:rPr>
            </a:br>
            <a:r>
              <a:rPr lang="en-US" sz="2400" b="1" i="1" dirty="0" err="1" smtClean="0">
                <a:solidFill>
                  <a:schemeClr val="tx1"/>
                </a:solidFill>
              </a:rPr>
              <a:t>Observem</a:t>
            </a:r>
            <a:r>
              <a:rPr lang="en-US" sz="2400" b="1" i="1" dirty="0" smtClean="0">
                <a:solidFill>
                  <a:schemeClr val="tx1"/>
                </a:solidFill>
              </a:rPr>
              <a:t/>
            </a:r>
            <a:br>
              <a:rPr lang="en-US" sz="2400" b="1" i="1" dirty="0" smtClean="0">
                <a:solidFill>
                  <a:schemeClr val="tx1"/>
                </a:solidFill>
              </a:rPr>
            </a:br>
            <a:r>
              <a:rPr lang="en-US" sz="2400" b="1" i="1" dirty="0" smtClean="0">
                <a:solidFill>
                  <a:schemeClr val="tx1"/>
                </a:solidFill>
              </a:rPr>
              <a:t>a lateral do </a:t>
            </a:r>
            <a:r>
              <a:rPr lang="en-US" sz="2400" b="1" i="1" dirty="0" err="1" smtClean="0">
                <a:solidFill>
                  <a:schemeClr val="tx1"/>
                </a:solidFill>
              </a:rPr>
              <a:t>aterro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61443" name="Picture 3" descr="3-2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71628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2467" name="Picture 3" descr="3-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3-1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1"/>
            <a:ext cx="78486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25780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Fluxo</a:t>
            </a:r>
            <a:r>
              <a:rPr lang="en-US" sz="3600" b="1" i="1" dirty="0" smtClean="0">
                <a:solidFill>
                  <a:schemeClr val="tx1"/>
                </a:solidFill>
              </a:rPr>
              <a:t> no </a:t>
            </a:r>
            <a:r>
              <a:rPr lang="en-US" sz="3600" b="1" i="1" dirty="0" err="1" smtClean="0">
                <a:solidFill>
                  <a:schemeClr val="tx1"/>
                </a:solidFill>
              </a:rPr>
              <a:t>cânion</a:t>
            </a:r>
            <a:r>
              <a:rPr lang="en-US" sz="3600" b="1" i="1" dirty="0" smtClean="0">
                <a:solidFill>
                  <a:schemeClr val="tx1"/>
                </a:solidFill>
              </a:rPr>
              <a:t> 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jusante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Rexburg, Idaho</a:t>
            </a:r>
          </a:p>
        </p:txBody>
      </p:sp>
      <p:pic>
        <p:nvPicPr>
          <p:cNvPr id="64515" name="Picture 3" descr="3-1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34200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82920" y="0"/>
            <a:ext cx="82296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>
            <a:normAutofit/>
          </a:bodyPr>
          <a:lstStyle/>
          <a:p>
            <a:r>
              <a:rPr lang="en-US" dirty="0" err="1"/>
              <a:t>Geologia</a:t>
            </a:r>
            <a:r>
              <a:rPr lang="en-US" dirty="0"/>
              <a:t> do </a:t>
            </a:r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82920" y="847298"/>
            <a:ext cx="8229600" cy="16673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dirty="0" smtClean="0"/>
              <a:t>Os relatórios sobre </a:t>
            </a:r>
            <a:r>
              <a:rPr lang="pt-BR" dirty="0" err="1" smtClean="0"/>
              <a:t>Teton</a:t>
            </a:r>
            <a:r>
              <a:rPr lang="pt-BR" dirty="0" smtClean="0"/>
              <a:t> usam “tufo soldado de cinzas” e “</a:t>
            </a:r>
            <a:r>
              <a:rPr lang="pt-BR" dirty="0" err="1" smtClean="0"/>
              <a:t>riolito</a:t>
            </a:r>
            <a:r>
              <a:rPr lang="pt-BR" dirty="0" smtClean="0"/>
              <a:t>” como sinônimos – por quê?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24018"/>
            <a:ext cx="4521520" cy="40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819401"/>
            <a:ext cx="4358208" cy="40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27200" y="264298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Riolito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324600" y="261935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Tufo Soldado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42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 i="1" dirty="0" smtClean="0">
                <a:solidFill>
                  <a:schemeClr val="tx1"/>
                </a:solidFill>
              </a:rPr>
              <a:t>Imagem lamentável</a:t>
            </a:r>
          </a:p>
        </p:txBody>
      </p:sp>
      <p:pic>
        <p:nvPicPr>
          <p:cNvPr id="65539" name="Picture 3" descr="3-12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638800"/>
            <a:ext cx="8839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Final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tarde</a:t>
            </a:r>
            <a:r>
              <a:rPr lang="en-US" sz="3600" b="1" i="1" dirty="0" smtClean="0">
                <a:solidFill>
                  <a:schemeClr val="tx1"/>
                </a:solidFill>
              </a:rPr>
              <a:t>, 5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66563" name="Picture 3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39200" cy="54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715000"/>
            <a:ext cx="77724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67587" name="Picture 3" descr="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Erosão</a:t>
            </a:r>
            <a:r>
              <a:rPr lang="en-US" sz="3600" b="1" i="1" dirty="0" smtClean="0">
                <a:solidFill>
                  <a:schemeClr val="tx1"/>
                </a:solidFill>
              </a:rPr>
              <a:t> da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Ombreira</a:t>
            </a:r>
            <a:r>
              <a:rPr lang="en-US" sz="3600" b="1" i="1" dirty="0" smtClean="0">
                <a:solidFill>
                  <a:schemeClr val="tx1"/>
                </a:solidFill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</a:rPr>
              <a:t>Direita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68611" name="Picture 3" descr="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399"/>
            <a:ext cx="8610600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solidFill>
                  <a:schemeClr val="tx1"/>
                </a:solidFill>
              </a:rPr>
              <a:t>Final da </a:t>
            </a:r>
            <a:r>
              <a:rPr lang="en-US" sz="3600" b="1" i="1" dirty="0" err="1">
                <a:solidFill>
                  <a:schemeClr val="tx1"/>
                </a:solidFill>
              </a:rPr>
              <a:t>tarde</a:t>
            </a:r>
            <a:r>
              <a:rPr lang="en-US" sz="3600" b="1" i="1" dirty="0">
                <a:solidFill>
                  <a:schemeClr val="tx1"/>
                </a:solidFill>
              </a:rPr>
              <a:t>, 5 de </a:t>
            </a:r>
            <a:r>
              <a:rPr lang="en-US" sz="3600" b="1" i="1" dirty="0" err="1">
                <a:solidFill>
                  <a:schemeClr val="tx1"/>
                </a:solidFill>
              </a:rPr>
              <a:t>junho</a:t>
            </a:r>
            <a:r>
              <a:rPr lang="en-US" sz="3600" b="1" i="1" dirty="0">
                <a:solidFill>
                  <a:schemeClr val="tx1"/>
                </a:solidFill>
              </a:rPr>
              <a:t>, 1976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69635" name="Picture 3" descr="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1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486400"/>
            <a:ext cx="8305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Canal </a:t>
            </a:r>
            <a:r>
              <a:rPr lang="en-US" sz="3600" b="1" i="1" dirty="0" err="1" smtClean="0">
                <a:solidFill>
                  <a:schemeClr val="tx1"/>
                </a:solidFill>
              </a:rPr>
              <a:t>Assoreado</a:t>
            </a:r>
            <a:r>
              <a:rPr lang="en-US" sz="3600" b="1" i="1" dirty="0" smtClean="0">
                <a:solidFill>
                  <a:schemeClr val="tx1"/>
                </a:solidFill>
              </a:rPr>
              <a:t> 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Jusante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0659" name="Picture 3" descr="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1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86400"/>
            <a:ext cx="7772400" cy="838200"/>
          </a:xfrm>
        </p:spPr>
        <p:txBody>
          <a:bodyPr anchor="t" anchorCtr="0"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chemeClr val="tx1"/>
                </a:solidFill>
              </a:rPr>
              <a:t>Instabilidade</a:t>
            </a:r>
            <a:r>
              <a:rPr lang="en-US" sz="3600" b="1" i="1" dirty="0" smtClean="0">
                <a:solidFill>
                  <a:schemeClr val="tx1"/>
                </a:solidFill>
              </a:rPr>
              <a:t> do </a:t>
            </a:r>
            <a:r>
              <a:rPr lang="en-US" sz="3600" b="1" i="1" dirty="0" err="1" smtClean="0">
                <a:solidFill>
                  <a:schemeClr val="tx1"/>
                </a:solidFill>
              </a:rPr>
              <a:t>Contorno</a:t>
            </a:r>
            <a:r>
              <a:rPr lang="en-US" sz="3600" b="1" i="1" dirty="0" smtClean="0">
                <a:solidFill>
                  <a:schemeClr val="tx1"/>
                </a:solidFill>
              </a:rPr>
              <a:t> 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Montante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1683" name="Picture 3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0540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Vista a </a:t>
            </a:r>
            <a:r>
              <a:rPr lang="en-US" sz="3600" b="1" i="1" dirty="0" err="1" smtClean="0">
                <a:solidFill>
                  <a:schemeClr val="tx1"/>
                </a:solidFill>
              </a:rPr>
              <a:t>montante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2707" name="Picture 3" descr="3-2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1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2920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chemeClr val="tx1"/>
                </a:solidFill>
              </a:rPr>
              <a:t>8 de </a:t>
            </a:r>
            <a:r>
              <a:rPr lang="en-US" sz="3600" b="1" i="1" dirty="0" err="1" smtClean="0">
                <a:solidFill>
                  <a:schemeClr val="tx1"/>
                </a:solidFill>
              </a:rPr>
              <a:t>junho</a:t>
            </a:r>
            <a:r>
              <a:rPr lang="en-US" sz="3600" b="1" i="1" dirty="0" smtClean="0">
                <a:solidFill>
                  <a:schemeClr val="tx1"/>
                </a:solidFill>
              </a:rPr>
              <a:t>, 1976</a:t>
            </a:r>
          </a:p>
        </p:txBody>
      </p:sp>
      <p:pic>
        <p:nvPicPr>
          <p:cNvPr id="73731" name="Picture 3" descr="3-2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1"/>
            <a:ext cx="861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solidFill>
                  <a:schemeClr val="tx1"/>
                </a:solidFill>
              </a:rPr>
              <a:t>8 de </a:t>
            </a:r>
            <a:r>
              <a:rPr lang="en-US" sz="3600" b="1" i="1" dirty="0" err="1">
                <a:solidFill>
                  <a:schemeClr val="tx1"/>
                </a:solidFill>
              </a:rPr>
              <a:t>junho</a:t>
            </a:r>
            <a:r>
              <a:rPr lang="en-US" sz="3600" b="1" i="1" dirty="0">
                <a:solidFill>
                  <a:schemeClr val="tx1"/>
                </a:solidFill>
              </a:rPr>
              <a:t>, 1976</a:t>
            </a:r>
            <a:endParaRPr lang="en-US" sz="3600" b="1" i="1" dirty="0" smtClean="0">
              <a:solidFill>
                <a:schemeClr val="tx1"/>
              </a:solidFill>
            </a:endParaRPr>
          </a:p>
        </p:txBody>
      </p:sp>
      <p:pic>
        <p:nvPicPr>
          <p:cNvPr id="74755" name="Picture 3" descr="3-16-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868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8494</TotalTime>
  <Words>4818</Words>
  <Application>Microsoft Office PowerPoint</Application>
  <PresentationFormat>On-screen Show (4:3)</PresentationFormat>
  <Paragraphs>603</Paragraphs>
  <Slides>141</Slides>
  <Notes>79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141</vt:i4>
      </vt:variant>
    </vt:vector>
  </HeadingPairs>
  <TitlesOfParts>
    <vt:vector size="143" baseType="lpstr">
      <vt:lpstr>Title Master</vt:lpstr>
      <vt:lpstr>Slide Master</vt:lpstr>
      <vt:lpstr>RUPTURA DA BARRAGEM TETON: LIÇÕES APRENDIDAS</vt:lpstr>
      <vt:lpstr>Mapa da Região</vt:lpstr>
      <vt:lpstr>Mapa Local</vt:lpstr>
      <vt:lpstr>Antecedentes</vt:lpstr>
      <vt:lpstr>PowerPoint Presentation</vt:lpstr>
      <vt:lpstr>Mapa Geológico Regional</vt:lpstr>
      <vt:lpstr>Local antes da construção</vt:lpstr>
      <vt:lpstr>Geologia do Local</vt:lpstr>
      <vt:lpstr>Geologia do Local</vt:lpstr>
      <vt:lpstr>Basalto</vt:lpstr>
      <vt:lpstr>Investigações Geológicas</vt:lpstr>
      <vt:lpstr>Investigações Geológicas</vt:lpstr>
      <vt:lpstr>Tufo soldado de cinza vulcânica</vt:lpstr>
      <vt:lpstr>PowerPoint Presentation</vt:lpstr>
      <vt:lpstr>PowerPoint Presentation</vt:lpstr>
      <vt:lpstr>PowerPoint Presentation</vt:lpstr>
      <vt:lpstr>O Projeto do Aterro</vt:lpstr>
      <vt:lpstr>PowerPoint Presentation</vt:lpstr>
      <vt:lpstr>PowerPoint Presentation</vt:lpstr>
      <vt:lpstr>PowerPoint Presentation</vt:lpstr>
      <vt:lpstr>PowerPoint Presentation</vt:lpstr>
      <vt:lpstr>Programa Piloto de Injeção 1969</vt:lpstr>
      <vt:lpstr>Decisão Crucial para o Projeto:</vt:lpstr>
      <vt:lpstr>PowerPoint Presentation</vt:lpstr>
      <vt:lpstr>Projeto da Fundação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Zonas do Aterro</vt:lpstr>
      <vt:lpstr>PowerPoint Presentation</vt:lpstr>
      <vt:lpstr>PowerPoint Presentation</vt:lpstr>
      <vt:lpstr>PowerPoint Presentation</vt:lpstr>
      <vt:lpstr>PowerPoint Presentation</vt:lpstr>
      <vt:lpstr>Por que não tratar a trincheira de vedação com ¨concreto projetado¨?</vt:lpstr>
      <vt:lpstr>Injeção de calda (Slush Grouting)</vt:lpstr>
      <vt:lpstr>O que é “compactação especial”?</vt:lpstr>
      <vt:lpstr>Construção - 1972</vt:lpstr>
      <vt:lpstr>Construção - 1973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Construção - 1975</vt:lpstr>
      <vt:lpstr>Construção - 1975</vt:lpstr>
      <vt:lpstr>Construção ~ 1975</vt:lpstr>
      <vt:lpstr>Enchimento do Reservatório –  o Plano</vt:lpstr>
      <vt:lpstr>Enchimento do Reservatório – Real</vt:lpstr>
      <vt:lpstr>PowerPoint Presentation</vt:lpstr>
      <vt:lpstr>PowerPoint Presentation</vt:lpstr>
      <vt:lpstr>PowerPoint Presentation</vt:lpstr>
      <vt:lpstr>A importância do aumento da taxa de enchimento</vt:lpstr>
      <vt:lpstr>Infiltração Inicial – 3 e 4 de junho</vt:lpstr>
      <vt:lpstr>PowerPoint Presentation</vt:lpstr>
      <vt:lpstr>Maior infiltração em Zona de Contato</vt:lpstr>
      <vt:lpstr>Infiltração entrando no aterro ~10:45 am, 5 de junho de 1976</vt:lpstr>
      <vt:lpstr>~ 10:45 </vt:lpstr>
      <vt:lpstr>    Fluxo aumenta, escavadeiras são enviadas para encher buraco na elev. 1.585, ~ 10:45 am</vt:lpstr>
      <vt:lpstr>Escavadeiras perdidas no buraco, ~ 11:20 am</vt:lpstr>
      <vt:lpstr>Escavadeiras Perdidas</vt:lpstr>
      <vt:lpstr>~ 11:25, 5 de junho, 1976</vt:lpstr>
      <vt:lpstr>PowerPoint Presentation</vt:lpstr>
      <vt:lpstr>Aumenta o Fluxo</vt:lpstr>
      <vt:lpstr>Aumenta o Fluxo</vt:lpstr>
      <vt:lpstr>~11:30, 5 de junho, 1976</vt:lpstr>
      <vt:lpstr>Segundo buraco na barragem, ~11:32, 5 de junho, 1976</vt:lpstr>
      <vt:lpstr>Imenso fluxo de água lamacenta</vt:lpstr>
      <vt:lpstr>Grandes pedaços da barragem desabam para dentro da erosão, ~ 11:50 </vt:lpstr>
      <vt:lpstr>Ruptura da crista às 11:55, 5 de junho, 1976</vt:lpstr>
      <vt:lpstr>PowerPoint Presentation</vt:lpstr>
      <vt:lpstr>PowerPoint Presentation</vt:lpstr>
      <vt:lpstr>Perspectiva a Jusante</vt:lpstr>
      <vt:lpstr>Início da Tarde, 5 de junho, 1976</vt:lpstr>
      <vt:lpstr> Vazão máxima, a ~30 mil m³/s</vt:lpstr>
      <vt:lpstr>Meio da tarde, 5 de junho, 1976 Espectadores observam</vt:lpstr>
      <vt:lpstr>Meados da tarde, 5 de junho, 1976  Observem a lateral do aterro</vt:lpstr>
      <vt:lpstr>PowerPoint Presentation</vt:lpstr>
      <vt:lpstr>Fluxo no cânion a jusante</vt:lpstr>
      <vt:lpstr>Rexburg, Idaho</vt:lpstr>
      <vt:lpstr>Imagem lamentável</vt:lpstr>
      <vt:lpstr>Final da tarde, 5 de junho, 1976</vt:lpstr>
      <vt:lpstr>PowerPoint Presentation</vt:lpstr>
      <vt:lpstr>Erosão da Ombreira Direita</vt:lpstr>
      <vt:lpstr>Final da tarde, 5 de junho, 1976</vt:lpstr>
      <vt:lpstr>Canal Assoreado a Jusante</vt:lpstr>
      <vt:lpstr>Instabilidade do Contorno a Montante</vt:lpstr>
      <vt:lpstr>Vista a montante</vt:lpstr>
      <vt:lpstr>8 de junho, 1976</vt:lpstr>
      <vt:lpstr>8 de junho, 1976</vt:lpstr>
      <vt:lpstr>PowerPoint Presentation</vt:lpstr>
      <vt:lpstr>Procura-se: Engenheiro de Barragem.  Vivo ou Morto.</vt:lpstr>
      <vt:lpstr>Investigações de perícia</vt:lpstr>
      <vt:lpstr>Restos da Ombreira Direita</vt:lpstr>
      <vt:lpstr>Testes de perícia “SPT” de Penetração</vt:lpstr>
      <vt:lpstr>Amostra de Bloco</vt:lpstr>
      <vt:lpstr>Investigações de perícia da Chaveta</vt:lpstr>
      <vt:lpstr>   Escavação Manual na Rocha</vt:lpstr>
      <vt:lpstr>Mapeamento de perícia</vt:lpstr>
      <vt:lpstr>Junta Injetada  15 de junho 1976</vt:lpstr>
      <vt:lpstr>Junta Aberta na Fundação</vt:lpstr>
      <vt:lpstr>Testes de Poço (Ponding Tests)</vt:lpstr>
      <vt:lpstr>Chaveta da Ombreira Direita 29 de outubro, 1976</vt:lpstr>
      <vt:lpstr>Perfurando Cortina de Injeção</vt:lpstr>
      <vt:lpstr>Sondagem de perícia</vt:lpstr>
      <vt:lpstr>Veio Úmido</vt:lpstr>
      <vt:lpstr>Veio Úmido, Elev. 1.560, 17 de outubro, 1977</vt:lpstr>
      <vt:lpstr>Sondagem do Veio Úmido de Dennison Sta. 24 + 50, 14 de outubro, 1977</vt:lpstr>
      <vt:lpstr>Mapeamento de Fratura</vt:lpstr>
      <vt:lpstr>Documentação de Fratura</vt:lpstr>
      <vt:lpstr>Pesquisa de Perícia da Ombreira Esquerda Elev. 1.582 m. -  24 de agosto, 1977</vt:lpstr>
      <vt:lpstr>A causa fundamental da ruptura pode ser vista como uma combinação de fatores geológicos e decisões de projeto que, em seu conjunto, permitiram que a ruptura acontecesse.</vt:lpstr>
      <vt:lpstr>FATORES GEOLÓGICOS</vt:lpstr>
      <vt:lpstr>DECISÕES DE PROJETO</vt:lpstr>
      <vt:lpstr>DECISÕES DE PROJETO, CONT.</vt:lpstr>
      <vt:lpstr>PowerPoint Presentation</vt:lpstr>
      <vt:lpstr>POSSÍVEIS MECANISMOS DE DESENCADEAMENTO DA RUPTURA</vt:lpstr>
      <vt:lpstr>Provável caminho da água nas primeiras etapas do vazamento</vt:lpstr>
      <vt:lpstr>POSSÍVEIS MECANISMOS DESENCADEADORES DA RUPTURA</vt:lpstr>
      <vt:lpstr>PowerPoint Presentation</vt:lpstr>
      <vt:lpstr>PowerPoint Presentation</vt:lpstr>
      <vt:lpstr>Vários mecanismos de erosão</vt:lpstr>
      <vt:lpstr>Arqueamento de primeira e segunda ordem</vt:lpstr>
      <vt:lpstr>Análise para o Fraturamento Hidráulico</vt:lpstr>
      <vt:lpstr>PowerPoint Presentation</vt:lpstr>
      <vt:lpstr>PowerPoint Presentation</vt:lpstr>
      <vt:lpstr>VEIO ÚMIDO OU VEIO SECO</vt:lpstr>
      <vt:lpstr>PowerPoint Presentation</vt:lpstr>
      <vt:lpstr>LIÇÕES APRENDIDAS</vt:lpstr>
      <vt:lpstr>LIÇÕES APRENDIDAS, CONT.</vt:lpstr>
      <vt:lpstr>Primórdios da Segurança de Barragens nos Estados Unidos</vt:lpstr>
      <vt:lpstr>PowerPoint Presentation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Paula Silva Pedreira de Freitas</cp:lastModifiedBy>
  <cp:revision>188</cp:revision>
  <dcterms:created xsi:type="dcterms:W3CDTF">2009-05-21T17:19:18Z</dcterms:created>
  <dcterms:modified xsi:type="dcterms:W3CDTF">2013-05-21T12:04:51Z</dcterms:modified>
</cp:coreProperties>
</file>